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7"/>
  </p:notesMasterIdLst>
  <p:sldIdLst>
    <p:sldId id="256" r:id="rId3"/>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43" autoAdjust="0"/>
  </p:normalViewPr>
  <p:slideViewPr>
    <p:cSldViewPr snapToGrid="0">
      <p:cViewPr varScale="1">
        <p:scale>
          <a:sx n="60" d="100"/>
          <a:sy n="60" d="100"/>
        </p:scale>
        <p:origin x="89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n-US" sz="4400" b="0" strike="noStrike" spc="-1">
                <a:solidFill>
                  <a:srgbClr val="000000"/>
                </a:solidFill>
                <a:latin typeface="Arial"/>
              </a:rPr>
              <a:t>Click to move the slide</a:t>
            </a:r>
          </a:p>
        </p:txBody>
      </p:sp>
      <p:sp>
        <p:nvSpPr>
          <p:cNvPr id="85"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86"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87" name="PlaceHolder 4"/>
          <p:cNvSpPr>
            <a:spLocks noGrp="1"/>
          </p:cNvSpPr>
          <p:nvPr>
            <p:ph type="dt" idx="2"/>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88" name="PlaceHolder 5"/>
          <p:cNvSpPr>
            <a:spLocks noGrp="1"/>
          </p:cNvSpPr>
          <p:nvPr>
            <p:ph type="ftr" idx="3"/>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89" name="PlaceHolder 6"/>
          <p:cNvSpPr>
            <a:spLocks noGrp="1"/>
          </p:cNvSpPr>
          <p:nvPr>
            <p:ph type="sldNum" idx="4"/>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B0785E02-BB5D-436C-8792-D81C581394CC}"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rive.google.com/drive/folders/1eXu20cX1o-5uMFuSeHGxRS5AkhDZJTOP?usp=shar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noRot="1" noChangeAspect="1"/>
          </p:cNvSpPr>
          <p:nvPr>
            <p:ph type="sldImg"/>
          </p:nvPr>
        </p:nvSpPr>
        <p:spPr>
          <a:xfrm>
            <a:off x="216000" y="812520"/>
            <a:ext cx="7121880" cy="4003560"/>
          </a:xfrm>
          <a:prstGeom prst="rect">
            <a:avLst/>
          </a:prstGeom>
          <a:ln w="0">
            <a:noFill/>
          </a:ln>
        </p:spPr>
      </p:sp>
      <p:sp>
        <p:nvSpPr>
          <p:cNvPr id="193" name="PlaceHolder 2"/>
          <p:cNvSpPr>
            <a:spLocks noGrp="1"/>
          </p:cNvSpPr>
          <p:nvPr>
            <p:ph type="body"/>
          </p:nvPr>
        </p:nvSpPr>
        <p:spPr>
          <a:xfrm>
            <a:off x="756000" y="5078520"/>
            <a:ext cx="6042240" cy="480564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Nesting is the term for establishing a relationship between two or more items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
          <p:cNvSpPr>
            <a:spLocks noGrp="1" noRot="1" noChangeAspect="1"/>
          </p:cNvSpPr>
          <p:nvPr>
            <p:ph type="sldImg"/>
          </p:nvPr>
        </p:nvSpPr>
        <p:spPr>
          <a:xfrm>
            <a:off x="216000" y="812520"/>
            <a:ext cx="7123680" cy="4005360"/>
          </a:xfrm>
          <a:prstGeom prst="rect">
            <a:avLst/>
          </a:prstGeom>
          <a:ln w="0">
            <a:noFill/>
          </a:ln>
        </p:spPr>
      </p:sp>
      <p:sp>
        <p:nvSpPr>
          <p:cNvPr id="195" name="PlaceHolder 2"/>
          <p:cNvSpPr>
            <a:spLocks noGrp="1"/>
          </p:cNvSpPr>
          <p:nvPr>
            <p:ph type="body"/>
          </p:nvPr>
        </p:nvSpPr>
        <p:spPr>
          <a:xfrm>
            <a:off x="756000" y="5078520"/>
            <a:ext cx="6044040" cy="480744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“Every game object has at least one component: a Transform. The Transform component stores the position, rotation, and scale of an object, and is also responsible for keeping track of the parent of an object. You can’t remove the Transform component”[2]</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noRot="1" noChangeAspect="1"/>
          </p:cNvSpPr>
          <p:nvPr>
            <p:ph type="sldImg"/>
          </p:nvPr>
        </p:nvSpPr>
        <p:spPr>
          <a:xfrm>
            <a:off x="219075" y="812800"/>
            <a:ext cx="7116763" cy="4003675"/>
          </a:xfrm>
          <a:prstGeom prst="rect">
            <a:avLst/>
          </a:prstGeom>
          <a:ln w="0">
            <a:noFill/>
          </a:ln>
        </p:spPr>
      </p:sp>
      <p:sp>
        <p:nvSpPr>
          <p:cNvPr id="197" name="PlaceHolder 2"/>
          <p:cNvSpPr>
            <a:spLocks noGrp="1"/>
          </p:cNvSpPr>
          <p:nvPr>
            <p:ph type="body"/>
          </p:nvPr>
        </p:nvSpPr>
        <p:spPr>
          <a:xfrm>
            <a:off x="756000" y="5078520"/>
            <a:ext cx="6043320" cy="4806720"/>
          </a:xfrm>
          <a:prstGeom prst="rect">
            <a:avLst/>
          </a:prstGeom>
          <a:noFill/>
          <a:ln w="0">
            <a:noFill/>
          </a:ln>
        </p:spPr>
        <p:txBody>
          <a:bodyPr lIns="0" tIns="0" rIns="0" bIns="0" anchor="t">
            <a:noAutofit/>
          </a:bodyPr>
          <a:lstStyle/>
          <a:p>
            <a:pPr marL="216000" indent="0">
              <a:lnSpc>
                <a:spcPct val="100000"/>
              </a:lnSpc>
              <a:buNone/>
              <a:tabLst>
                <a:tab pos="0" algn="l"/>
              </a:tabLst>
            </a:pPr>
            <a:r>
              <a:rPr lang="en-US" sz="1500" b="0" strike="noStrike" spc="-1">
                <a:solidFill>
                  <a:srgbClr val="000000"/>
                </a:solidFill>
                <a:latin typeface="Arial"/>
              </a:rPr>
              <a:t>Transformations applied to the parent object work as normal. The object can be moved, scaled, and rotated. What’s special is how the child object behaves. Once nested, a child object’s transform is relative to that of the parent object, not the world. Therefore, a child object position is not based on its distance from the origin, but the distance from the parent object. If the parent object is rotated, the child object would move with it. If you looked at the child’s rotation, however, it would not register that it had rotated at all. The same goes for scaling. If you scale the parent object, the child also changes in size. The scale of the child object would remain unchanged.</a:t>
            </a:r>
          </a:p>
          <a:p>
            <a:pPr marL="216000" indent="0">
              <a:lnSpc>
                <a:spcPct val="100000"/>
              </a:lnSpc>
              <a:buNone/>
              <a:tabLst>
                <a:tab pos="0" algn="l"/>
              </a:tabLst>
            </a:pPr>
            <a:r>
              <a:rPr lang="en-US" sz="1500" b="0" strike="noStrike" spc="-1">
                <a:solidFill>
                  <a:srgbClr val="000000"/>
                </a:solidFill>
                <a:latin typeface="Arial"/>
              </a:rPr>
              <a:t>     You might be confused by why this is. Remember, when a transformation is applied, it is not applied to the object, but to the object’s coordinate system. An object isn’t rotated, its coordinate system is. The effect is that the object turns. When a child object’s coordinate system is based on the local coordinate system of the parent, any changes to the parent system will directly change the child (without the child knowing about it).</a:t>
            </a:r>
          </a:p>
          <a:p>
            <a:pPr marL="216000" indent="0">
              <a:lnSpc>
                <a:spcPct val="100000"/>
              </a:lnSpc>
              <a:buNone/>
              <a:tabLst>
                <a:tab pos="0" algn="l"/>
              </a:tabLst>
            </a:pPr>
            <a:r>
              <a:rPr lang="en-US" sz="1500" b="0" strike="noStrike" spc="-1">
                <a:solidFill>
                  <a:srgbClr val="000000"/>
                </a:solidFill>
                <a:latin typeface="Arial"/>
              </a:rPr>
              <a:t>[3]</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noRot="1" noChangeAspect="1"/>
          </p:cNvSpPr>
          <p:nvPr>
            <p:ph type="sldImg"/>
          </p:nvPr>
        </p:nvSpPr>
        <p:spPr>
          <a:xfrm>
            <a:off x="215900" y="812800"/>
            <a:ext cx="7126288" cy="4008438"/>
          </a:xfrm>
          <a:prstGeom prst="rect">
            <a:avLst/>
          </a:prstGeom>
          <a:ln w="0">
            <a:noFill/>
          </a:ln>
        </p:spPr>
      </p:sp>
      <p:sp>
        <p:nvSpPr>
          <p:cNvPr id="199" name="PlaceHolder 2"/>
          <p:cNvSpPr>
            <a:spLocks noGrp="1"/>
          </p:cNvSpPr>
          <p:nvPr>
            <p:ph type="body"/>
          </p:nvPr>
        </p:nvSpPr>
        <p:spPr>
          <a:xfrm>
            <a:off x="756000" y="5078520"/>
            <a:ext cx="6046920" cy="481032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dirty="0">
                <a:solidFill>
                  <a:srgbClr val="000000"/>
                </a:solidFill>
                <a:latin typeface="Arial"/>
              </a:rPr>
              <a:t>Students need to follow the next slide's instructions to practice with Unity.</a:t>
            </a:r>
          </a:p>
          <a:p>
            <a:pPr marL="216000" indent="0">
              <a:lnSpc>
                <a:spcPct val="100000"/>
              </a:lnSpc>
              <a:buNone/>
              <a:tabLst>
                <a:tab pos="0" algn="l"/>
              </a:tabLst>
            </a:pPr>
            <a:endParaRPr lang="en-US" sz="2000" b="0" strike="noStrike" spc="-1" dirty="0">
              <a:solidFill>
                <a:srgbClr val="000000"/>
              </a:solidFill>
              <a:latin typeface="Arial"/>
            </a:endParaRPr>
          </a:p>
          <a:p>
            <a:pPr marL="216000" indent="0">
              <a:lnSpc>
                <a:spcPct val="100000"/>
              </a:lnSpc>
              <a:buNone/>
              <a:tabLst>
                <a:tab pos="0" algn="l"/>
              </a:tabLst>
            </a:pPr>
            <a:endParaRPr lang="en-US" sz="2000" b="0" strike="noStrike" spc="-1" dirty="0">
              <a:solidFill>
                <a:srgbClr val="000000"/>
              </a:solidFill>
              <a:latin typeface="Arial"/>
            </a:endParaRPr>
          </a:p>
          <a:p>
            <a:pPr marL="216000" indent="0">
              <a:lnSpc>
                <a:spcPct val="100000"/>
              </a:lnSpc>
              <a:buNone/>
              <a:tabLst>
                <a:tab pos="0" algn="l"/>
              </a:tabLst>
            </a:pPr>
            <a:r>
              <a:rPr lang="en-US" sz="2000" b="1" strike="noStrike" spc="-1" dirty="0">
                <a:solidFill>
                  <a:srgbClr val="000000"/>
                </a:solidFill>
                <a:latin typeface="Arial"/>
              </a:rPr>
              <a:t>Practice Resources sharing</a:t>
            </a:r>
            <a:r>
              <a:rPr lang="en-US" sz="2000" b="0" strike="noStrike" spc="-1" dirty="0">
                <a:solidFill>
                  <a:srgbClr val="000000"/>
                </a:solidFill>
                <a:latin typeface="Arial"/>
              </a:rPr>
              <a:t>:</a:t>
            </a:r>
          </a:p>
          <a:p>
            <a:pPr marL="216000" indent="0">
              <a:lnSpc>
                <a:spcPct val="100000"/>
              </a:lnSpc>
              <a:buNone/>
              <a:tabLst>
                <a:tab pos="0" algn="l"/>
              </a:tabLst>
            </a:pPr>
            <a:r>
              <a:rPr lang="en-US" sz="2000" b="0" strike="noStrike" spc="-1" dirty="0">
                <a:solidFill>
                  <a:srgbClr val="000000"/>
                </a:solidFill>
                <a:latin typeface="Arial"/>
                <a:hlinkClick r:id="rId3"/>
              </a:rPr>
              <a:t>https://drive.google.com/drive/folders/1eXu20cX1o-5uMFuSeHGxRS5AkhDZJTOP?usp=sharing</a:t>
            </a:r>
            <a:endParaRPr lang="en-US" sz="2000" b="0" strike="noStrike" spc="-1" dirty="0">
              <a:solidFill>
                <a:srgbClr val="000000"/>
              </a:solidFill>
              <a:latin typeface="Arial"/>
            </a:endParaRPr>
          </a:p>
          <a:p>
            <a:pPr marL="216000" indent="0">
              <a:lnSpc>
                <a:spcPct val="100000"/>
              </a:lnSpc>
              <a:buNone/>
              <a:tabLst>
                <a:tab pos="0" algn="l"/>
              </a:tabLst>
            </a:pPr>
            <a:endParaRPr lang="en-US" sz="2000" b="0" strike="noStrike" spc="-1" dirty="0">
              <a:solidFill>
                <a:srgbClr val="000000"/>
              </a:solidFill>
              <a:latin typeface="Arial"/>
            </a:endParaRPr>
          </a:p>
          <a:p>
            <a:pPr marL="216000" indent="0">
              <a:lnSpc>
                <a:spcPct val="100000"/>
              </a:lnSpc>
              <a:buNone/>
              <a:tabLst>
                <a:tab pos="0" algn="l"/>
              </a:tabLst>
            </a:pPr>
            <a:endParaRPr lang="en-US" sz="2000" b="0" strike="noStrike" spc="-1" dirty="0">
              <a:solidFill>
                <a:srgbClr val="000000"/>
              </a:solidFill>
              <a:latin typeface="Arial"/>
            </a:endParaRPr>
          </a:p>
          <a:p>
            <a:pPr marL="216000" indent="0">
              <a:lnSpc>
                <a:spcPct val="100000"/>
              </a:lnSpc>
              <a:buNone/>
              <a:tabLst>
                <a:tab pos="0" algn="l"/>
              </a:tabLst>
            </a:pPr>
            <a:r>
              <a:rPr lang="en-US" sz="2000" b="0" strike="noStrike" spc="-1" dirty="0">
                <a:solidFill>
                  <a:srgbClr val="000000"/>
                </a:solidFill>
                <a:latin typeface="Arial"/>
              </a:rPr>
              <a:t>For lecturer: open file in: ./Lecturer-Guide/</a:t>
            </a:r>
            <a:r>
              <a:rPr lang="en-US" sz="2000" b="1" strike="noStrike" spc="-1" dirty="0">
                <a:solidFill>
                  <a:srgbClr val="000000"/>
                </a:solidFill>
                <a:latin typeface="Arial"/>
              </a:rPr>
              <a:t>1.2_Basic-Game-Object.mp4</a:t>
            </a:r>
            <a:endParaRPr lang="en-US" sz="2000" b="0" strike="noStrike" spc="-1" dirty="0">
              <a:solidFill>
                <a:srgbClr val="000000"/>
              </a:solidFill>
              <a:latin typeface="Arial"/>
            </a:endParaRPr>
          </a:p>
          <a:p>
            <a:pPr marL="216000" indent="0">
              <a:lnSpc>
                <a:spcPct val="100000"/>
              </a:lnSpc>
              <a:buNone/>
              <a:tabLst>
                <a:tab pos="0" algn="l"/>
              </a:tabLst>
            </a:pPr>
            <a:endParaRPr lang="en-US" sz="2000" b="0" strike="noStrike" spc="-1" dirty="0">
              <a:solidFill>
                <a:srgbClr val="000000"/>
              </a:solidFill>
              <a:latin typeface="Arial"/>
            </a:endParaRPr>
          </a:p>
          <a:p>
            <a:pPr marL="216000" indent="0">
              <a:lnSpc>
                <a:spcPct val="100000"/>
              </a:lnSpc>
              <a:buNone/>
              <a:tabLst>
                <a:tab pos="0" algn="l"/>
              </a:tabLst>
            </a:pPr>
            <a:r>
              <a:rPr lang="en-US" sz="2000" b="0" strike="noStrike" spc="-1" dirty="0">
                <a:solidFill>
                  <a:srgbClr val="000000"/>
                </a:solidFill>
                <a:latin typeface="Arial"/>
              </a:rPr>
              <a:t>And user Assets file in ./Lecturer-Guide/Assets/1.2_Basic-Game-Object/* </a:t>
            </a:r>
          </a:p>
          <a:p>
            <a:pPr marL="216000" indent="0">
              <a:lnSpc>
                <a:spcPct val="100000"/>
              </a:lnSpc>
              <a:buNone/>
              <a:tabLst>
                <a:tab pos="0" algn="l"/>
              </a:tabLst>
            </a:pPr>
            <a:r>
              <a:rPr lang="en-US" sz="2000" b="0" strike="noStrike" spc="-1" dirty="0">
                <a:solidFill>
                  <a:srgbClr val="000000"/>
                </a:solidFill>
                <a:latin typeface="Arial"/>
              </a:rPr>
              <a:t>To create the final project.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059E29E3-FA6B-4453-A8B2-AADF12DE9099}"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0FC825EE-1343-49C1-BC48-B53D63B01355}"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6BADEF5C-6CC5-4F1B-B625-C4231A597809}"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1"/>
          </p:nvPr>
        </p:nvSpPr>
        <p:spPr/>
        <p:txBody>
          <a:bodyPr/>
          <a:lstStyle/>
          <a:p>
            <a:fld id="{74554A4E-C370-43AD-85FA-E53761308DF5}"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sldNum" idx="1"/>
          </p:nvPr>
        </p:nvSpPr>
        <p:spPr/>
        <p:txBody>
          <a:bodyPr/>
          <a:lstStyle/>
          <a:p>
            <a:fld id="{1D8DBB2D-AA14-49F5-950E-16A35D0A7CF7}"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1"/>
          </p:nvPr>
        </p:nvSpPr>
        <p:spPr/>
        <p:txBody>
          <a:bodyPr/>
          <a:lstStyle/>
          <a:p>
            <a:fld id="{783AB15E-160A-4790-90FE-DCB5CCB61D51}"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E67728AF-E816-4A65-9883-7C0FA3DB00A5}"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B5ED0CB9-D40B-47F2-9C7B-40FEF88351AD}"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F26DD99A-6603-4F45-9CAF-F550A7912C82}"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1"/>
          </p:nvPr>
        </p:nvSpPr>
        <p:spPr/>
        <p:txBody>
          <a:bodyPr/>
          <a:lstStyle/>
          <a:p>
            <a:fld id="{F5DF158C-5A17-4597-8174-85545C7AE3E5}"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sldNum" idx="1"/>
          </p:nvPr>
        </p:nvSpPr>
        <p:spPr/>
        <p:txBody>
          <a:bodyPr/>
          <a:lstStyle/>
          <a:p>
            <a:fld id="{CA992161-DCE2-4476-B372-BE24E8286B3C}"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sldNum" idx="1"/>
          </p:nvPr>
        </p:nvSpPr>
        <p:spPr/>
        <p:txBody>
          <a:bodyPr/>
          <a:lstStyle/>
          <a:p>
            <a:fld id="{9041B3E3-ECEA-4685-8E34-FE62A0777B29}"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Box 6"/>
          <p:cNvSpPr/>
          <p:nvPr/>
        </p:nvSpPr>
        <p:spPr>
          <a:xfrm>
            <a:off x="0" y="6461280"/>
            <a:ext cx="12183120" cy="3949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pic>
        <p:nvPicPr>
          <p:cNvPr id="6" name="Picture 9" descr="GitHub - morzhanov/nodejs-express-boilerplate: Node.js Boilerplate is an  project that allows you to start new node.js project from scratch."/>
          <p:cNvPicPr/>
          <p:nvPr/>
        </p:nvPicPr>
        <p:blipFill>
          <a:blip r:embed="rId14"/>
          <a:stretch/>
        </p:blipFill>
        <p:spPr>
          <a:xfrm>
            <a:off x="10759320" y="3240"/>
            <a:ext cx="1386720" cy="767520"/>
          </a:xfrm>
          <a:prstGeom prst="rect">
            <a:avLst/>
          </a:prstGeom>
          <a:ln w="0">
            <a:noFill/>
          </a:ln>
        </p:spPr>
      </p:pic>
      <p:pic>
        <p:nvPicPr>
          <p:cNvPr id="2" name="Picture 1"/>
          <p:cNvPicPr/>
          <p:nvPr/>
        </p:nvPicPr>
        <p:blipFill>
          <a:blip r:embed="rId15"/>
          <a:stretch/>
        </p:blipFill>
        <p:spPr>
          <a:xfrm>
            <a:off x="25560" y="29880"/>
            <a:ext cx="1573200" cy="632520"/>
          </a:xfrm>
          <a:prstGeom prst="rect">
            <a:avLst/>
          </a:prstGeom>
          <a:ln w="0">
            <a:noFill/>
          </a:ln>
        </p:spPr>
      </p:pic>
      <p:sp>
        <p:nvSpPr>
          <p:cNvPr id="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TextBox 6"/>
          <p:cNvSpPr/>
          <p:nvPr/>
        </p:nvSpPr>
        <p:spPr>
          <a:xfrm>
            <a:off x="0" y="6461280"/>
            <a:ext cx="12183120" cy="3949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sp>
        <p:nvSpPr>
          <p:cNvPr id="42" name="TextBox 9"/>
          <p:cNvSpPr/>
          <p:nvPr/>
        </p:nvSpPr>
        <p:spPr>
          <a:xfrm>
            <a:off x="0" y="681120"/>
            <a:ext cx="219600" cy="707040"/>
          </a:xfrm>
          <a:prstGeom prst="rect">
            <a:avLst/>
          </a:prstGeom>
          <a:solidFill>
            <a:srgbClr val="4E8F0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pic>
        <p:nvPicPr>
          <p:cNvPr id="43" name="Picture 9" descr="GitHub - morzhanov/nodejs-express-boilerplate: Node.js Boilerplate is an  project that allows you to start new node.js project from scratch."/>
          <p:cNvPicPr/>
          <p:nvPr/>
        </p:nvPicPr>
        <p:blipFill>
          <a:blip r:embed="rId14"/>
          <a:stretch/>
        </p:blipFill>
        <p:spPr>
          <a:xfrm>
            <a:off x="10759680" y="3600"/>
            <a:ext cx="1386720" cy="767520"/>
          </a:xfrm>
          <a:prstGeom prst="rect">
            <a:avLst/>
          </a:prstGeom>
          <a:ln w="0">
            <a:noFill/>
          </a:ln>
        </p:spPr>
      </p:pic>
      <p:pic>
        <p:nvPicPr>
          <p:cNvPr id="44" name="Picture 43"/>
          <p:cNvPicPr/>
          <p:nvPr/>
        </p:nvPicPr>
        <p:blipFill>
          <a:blip r:embed="rId15"/>
          <a:stretch/>
        </p:blipFill>
        <p:spPr>
          <a:xfrm>
            <a:off x="25560" y="29520"/>
            <a:ext cx="1573200" cy="632520"/>
          </a:xfrm>
          <a:prstGeom prst="rect">
            <a:avLst/>
          </a:prstGeom>
          <a:ln w="0">
            <a:noFill/>
          </a:ln>
        </p:spPr>
      </p:pic>
      <p:sp>
        <p:nvSpPr>
          <p:cNvPr id="45" name="PlaceHolder 1"/>
          <p:cNvSpPr>
            <a:spLocks noGrp="1"/>
          </p:cNvSpPr>
          <p:nvPr>
            <p:ph type="sldNum" idx="1"/>
          </p:nvPr>
        </p:nvSpPr>
        <p:spPr>
          <a:xfrm>
            <a:off x="8610480" y="6483240"/>
            <a:ext cx="2734200" cy="35604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200" b="0" strike="noStrike" spc="-1">
                <a:solidFill>
                  <a:srgbClr val="000000"/>
                </a:solidFill>
                <a:latin typeface="Calibri"/>
              </a:defRPr>
            </a:lvl1pPr>
          </a:lstStyle>
          <a:p>
            <a:pPr indent="0" algn="r">
              <a:lnSpc>
                <a:spcPct val="100000"/>
              </a:lnSpc>
              <a:buNone/>
              <a:tabLst>
                <a:tab pos="0" algn="l"/>
              </a:tabLst>
            </a:pPr>
            <a:fld id="{95055441-A5A6-4C66-B24F-3D20767054B4}" type="slidenum">
              <a:rPr lang="en-US" sz="1200" b="0" strike="noStrike" spc="-1">
                <a:solidFill>
                  <a:srgbClr val="000000"/>
                </a:solidFill>
                <a:latin typeface="Calibri"/>
              </a:rPr>
              <a:t>‹#›</a:t>
            </a:fld>
            <a:endParaRPr lang="en-US" sz="1200" b="0" strike="noStrike" spc="-1">
              <a:solidFill>
                <a:srgbClr val="000000"/>
              </a:solidFill>
              <a:latin typeface="Times New Roman"/>
            </a:endParaRPr>
          </a:p>
        </p:txBody>
      </p:sp>
      <p:sp>
        <p:nvSpPr>
          <p:cNvPr id="46"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7"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docs.unity3d.com/Manual/class-RectTransform.html" TargetMode="External"/><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hyperlink" Target="https://docs.unity3d.com/Manual/UIBasicLayout.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1112760" y="2111400"/>
            <a:ext cx="9965160" cy="1914480"/>
          </a:xfrm>
          <a:prstGeom prst="rect">
            <a:avLst/>
          </a:prstGeom>
          <a:gradFill rotWithShape="0">
            <a:gsLst>
              <a:gs pos="87000">
                <a:srgbClr val="FFFFFF">
                  <a:alpha val="0"/>
                </a:srgbClr>
              </a:gs>
              <a:gs pos="100000">
                <a:srgbClr val="EE853D">
                  <a:alpha val="76078"/>
                </a:srgbClr>
              </a:gs>
            </a:gsLst>
            <a:lin ang="5400000"/>
          </a:gradFill>
          <a:ln w="0">
            <a:noFill/>
          </a:ln>
        </p:spPr>
        <p:txBody>
          <a:bodyPr lIns="90000" tIns="45000" rIns="90000" bIns="45000" anchor="ctr">
            <a:normAutofit/>
          </a:bodyPr>
          <a:lstStyle/>
          <a:p>
            <a:pPr indent="0" algn="ctr">
              <a:lnSpc>
                <a:spcPct val="114000"/>
              </a:lnSpc>
              <a:buNone/>
              <a:tabLst>
                <a:tab pos="0" algn="l"/>
              </a:tabLst>
            </a:pPr>
            <a:r>
              <a:rPr lang="en-US" sz="4400" b="1" strike="noStrike" spc="-1">
                <a:solidFill>
                  <a:srgbClr val="002060"/>
                </a:solidFill>
                <a:latin typeface="Arial"/>
              </a:rPr>
              <a:t>Basic Game Object </a:t>
            </a:r>
            <a:br>
              <a:rPr sz="4400"/>
            </a:br>
            <a:r>
              <a:rPr lang="en-US" sz="4400" b="1" strike="noStrike" spc="-1">
                <a:solidFill>
                  <a:srgbClr val="002060"/>
                </a:solidFill>
                <a:latin typeface="Arial"/>
              </a:rPr>
              <a:t>Manipulation and Transformations</a:t>
            </a:r>
            <a:endParaRPr lang="en-US" sz="44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7"/>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1840">
              <a:lnSpc>
                <a:spcPct val="90000"/>
              </a:lnSpc>
              <a:tabLst>
                <a:tab pos="0" algn="l"/>
              </a:tabLst>
            </a:pPr>
            <a:r>
              <a:rPr lang="en-US" sz="3600" b="1" strike="noStrike" spc="-1">
                <a:solidFill>
                  <a:srgbClr val="000000"/>
                </a:solidFill>
                <a:latin typeface="Arial"/>
                <a:ea typeface="DejaVu Sans"/>
              </a:rPr>
              <a:t>Transforms - </a:t>
            </a:r>
            <a:r>
              <a:rPr lang="en-US" sz="3600" b="1" strike="noStrike" spc="-1">
                <a:solidFill>
                  <a:srgbClr val="000000"/>
                </a:solidFill>
                <a:latin typeface="Arial"/>
                <a:ea typeface="Arial"/>
              </a:rPr>
              <a:t>Understanding 3D coordinate space</a:t>
            </a:r>
            <a:endParaRPr lang="en-US" sz="3600" b="0" strike="noStrike" spc="-1">
              <a:solidFill>
                <a:srgbClr val="000000"/>
              </a:solidFill>
              <a:latin typeface="Arial"/>
            </a:endParaRPr>
          </a:p>
        </p:txBody>
      </p:sp>
      <p:pic>
        <p:nvPicPr>
          <p:cNvPr id="129" name="Picture 128"/>
          <p:cNvPicPr/>
          <p:nvPr/>
        </p:nvPicPr>
        <p:blipFill>
          <a:blip r:embed="rId2"/>
          <a:stretch/>
        </p:blipFill>
        <p:spPr>
          <a:xfrm>
            <a:off x="290160" y="1600200"/>
            <a:ext cx="4737960" cy="4799520"/>
          </a:xfrm>
          <a:prstGeom prst="rect">
            <a:avLst/>
          </a:prstGeom>
          <a:ln w="0">
            <a:noFill/>
          </a:ln>
        </p:spPr>
      </p:pic>
      <p:sp>
        <p:nvSpPr>
          <p:cNvPr id="130" name="Rectangle 129"/>
          <p:cNvSpPr/>
          <p:nvPr/>
        </p:nvSpPr>
        <p:spPr>
          <a:xfrm>
            <a:off x="5090040" y="1371600"/>
            <a:ext cx="7024680" cy="221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000" b="1" strike="noStrike" spc="-1">
                <a:solidFill>
                  <a:srgbClr val="000000"/>
                </a:solidFill>
                <a:latin typeface="Arial"/>
                <a:ea typeface="DejaVu Sans"/>
              </a:rPr>
              <a:t>Unity uses a left-handed coordinate system</a:t>
            </a:r>
            <a:r>
              <a:rPr lang="en-US" sz="2000" b="0" strike="noStrike" spc="-1">
                <a:solidFill>
                  <a:srgbClr val="000000"/>
                </a:solidFill>
                <a:latin typeface="Arial"/>
                <a:ea typeface="DejaVu Sans"/>
              </a:rPr>
              <a:t>, as do many 3D art applications. </a:t>
            </a:r>
            <a:endParaRPr lang="en-US" sz="2000" b="0" strike="noStrike" spc="-1">
              <a:solidFill>
                <a:srgbClr val="000000"/>
              </a:solidFill>
              <a:latin typeface="Arial"/>
            </a:endParaRPr>
          </a:p>
          <a:p>
            <a:pPr>
              <a:lnSpc>
                <a:spcPct val="150000"/>
              </a:lnSpc>
            </a:pPr>
            <a:r>
              <a:rPr lang="en-US" sz="2000" b="0" strike="noStrike" spc="-1">
                <a:solidFill>
                  <a:srgbClr val="000000"/>
                </a:solidFill>
                <a:latin typeface="Arial"/>
                <a:ea typeface="DejaVu Sans"/>
              </a:rPr>
              <a:t>Many other tools use right-handed coordinate systems (ex: OpenGL), so don’t get confused if you ever see different coordinate directions.</a:t>
            </a:r>
            <a:endParaRPr lang="en-US" sz="2000" b="0" strike="noStrike" spc="-1">
              <a:solidFill>
                <a:srgbClr val="000000"/>
              </a:solidFill>
              <a:latin typeface="Arial"/>
            </a:endParaRPr>
          </a:p>
        </p:txBody>
      </p:sp>
      <p:sp>
        <p:nvSpPr>
          <p:cNvPr id="131" name="Straight Connector 130"/>
          <p:cNvSpPr/>
          <p:nvPr/>
        </p:nvSpPr>
        <p:spPr>
          <a:xfrm>
            <a:off x="5257800" y="1864800"/>
            <a:ext cx="5257800" cy="360"/>
          </a:xfrm>
          <a:prstGeom prst="line">
            <a:avLst/>
          </a:prstGeom>
          <a:ln w="36720">
            <a:solidFill>
              <a:srgbClr val="FF860D"/>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pic>
        <p:nvPicPr>
          <p:cNvPr id="132" name="Picture 131"/>
          <p:cNvPicPr/>
          <p:nvPr/>
        </p:nvPicPr>
        <p:blipFill>
          <a:blip r:embed="rId3"/>
          <a:stretch/>
        </p:blipFill>
        <p:spPr>
          <a:xfrm>
            <a:off x="7938000" y="3200400"/>
            <a:ext cx="4003560" cy="3199320"/>
          </a:xfrm>
          <a:prstGeom prst="rect">
            <a:avLst/>
          </a:prstGeom>
          <a:ln w="0">
            <a:noFill/>
          </a:ln>
        </p:spPr>
      </p:pic>
      <p:sp>
        <p:nvSpPr>
          <p:cNvPr id="133" name="Rectangle 132"/>
          <p:cNvSpPr/>
          <p:nvPr/>
        </p:nvSpPr>
        <p:spPr>
          <a:xfrm>
            <a:off x="6595200" y="6627600"/>
            <a:ext cx="4813200" cy="94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1: Hocking, Joseph; Schell, Jesse, Unity in action: multiplatform game development in C#, 2022</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1FB57566-74DC-42D4-ABEF-F3041A8FAD88}" type="slidenum">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0"/>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pPr>
            <a:r>
              <a:rPr lang="en-US" sz="3600" b="1" strike="noStrike" spc="-1">
                <a:solidFill>
                  <a:srgbClr val="000000"/>
                </a:solidFill>
                <a:latin typeface="Arial"/>
                <a:ea typeface="Arial"/>
              </a:rPr>
              <a:t>Transform Component in Inspector</a:t>
            </a:r>
            <a:endParaRPr lang="en-US" sz="3600" b="0" strike="noStrike" spc="-1">
              <a:solidFill>
                <a:srgbClr val="000000"/>
              </a:solidFill>
              <a:latin typeface="Arial"/>
            </a:endParaRPr>
          </a:p>
        </p:txBody>
      </p:sp>
      <p:pic>
        <p:nvPicPr>
          <p:cNvPr id="135" name="Picture 134"/>
          <p:cNvPicPr/>
          <p:nvPr/>
        </p:nvPicPr>
        <p:blipFill>
          <a:blip r:embed="rId2"/>
          <a:stretch/>
        </p:blipFill>
        <p:spPr>
          <a:xfrm>
            <a:off x="1380600" y="1317240"/>
            <a:ext cx="9429480" cy="5140800"/>
          </a:xfrm>
          <a:prstGeom prst="rect">
            <a:avLst/>
          </a:prstGeom>
          <a:ln w="0">
            <a:noFill/>
          </a:ln>
        </p:spPr>
      </p:pic>
      <p:sp>
        <p:nvSpPr>
          <p:cNvPr id="136" name="Rectangle 135"/>
          <p:cNvSpPr/>
          <p:nvPr/>
        </p:nvSpPr>
        <p:spPr>
          <a:xfrm>
            <a:off x="6667200" y="6533640"/>
            <a:ext cx="4813200" cy="318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1: Hocking, Joseph; Schell, Jesse, Unity in action: multiplatform game development in C#, 2022</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0851E41B-AA69-4FDB-B524-81F2065023AE}" type="slidenum">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3"/>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spcBef>
                <a:spcPts val="1500"/>
              </a:spcBef>
              <a:spcAft>
                <a:spcPts val="1500"/>
              </a:spcAft>
            </a:pPr>
            <a:r>
              <a:rPr lang="en-US" sz="3600" b="1" strike="noStrike" spc="-1">
                <a:solidFill>
                  <a:srgbClr val="000000"/>
                </a:solidFill>
                <a:latin typeface="Arial"/>
                <a:ea typeface="Times New Roman"/>
              </a:rPr>
              <a:t>Understanding local vs. world coordinate space</a:t>
            </a:r>
            <a:endParaRPr lang="en-US" sz="3600" b="0" strike="noStrike" spc="-1">
              <a:solidFill>
                <a:srgbClr val="000000"/>
              </a:solidFill>
              <a:latin typeface="Arial"/>
            </a:endParaRPr>
          </a:p>
        </p:txBody>
      </p:sp>
      <p:pic>
        <p:nvPicPr>
          <p:cNvPr id="138" name="Picture 137"/>
          <p:cNvPicPr/>
          <p:nvPr/>
        </p:nvPicPr>
        <p:blipFill>
          <a:blip r:embed="rId2"/>
          <a:stretch/>
        </p:blipFill>
        <p:spPr>
          <a:xfrm>
            <a:off x="2057400" y="3803760"/>
            <a:ext cx="6625080" cy="2602080"/>
          </a:xfrm>
          <a:prstGeom prst="rect">
            <a:avLst/>
          </a:prstGeom>
          <a:ln w="0">
            <a:noFill/>
          </a:ln>
        </p:spPr>
      </p:pic>
      <p:sp>
        <p:nvSpPr>
          <p:cNvPr id="139" name="Rectangle 138"/>
          <p:cNvSpPr/>
          <p:nvPr/>
        </p:nvSpPr>
        <p:spPr>
          <a:xfrm>
            <a:off x="685800" y="1346400"/>
            <a:ext cx="10473480" cy="162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50000"/>
              </a:lnSpc>
              <a:buClr>
                <a:srgbClr val="000000"/>
              </a:buClr>
              <a:buSzPct val="45000"/>
              <a:buFont typeface="Wingdings" charset="2"/>
              <a:buChar char=""/>
            </a:pPr>
            <a:r>
              <a:rPr lang="en-US" sz="1800" b="0" strike="noStrike" spc="-1">
                <a:solidFill>
                  <a:srgbClr val="000000"/>
                </a:solidFill>
                <a:latin typeface="Arial"/>
                <a:ea typeface="DejaVu Sans"/>
              </a:rPr>
              <a:t>Every game object in Unity has a position, but a position needs a reference frame. In particular, Unity offers two ways to see (and set) coordinates:</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1" strike="noStrike" spc="-1">
                <a:solidFill>
                  <a:srgbClr val="000000"/>
                </a:solidFill>
                <a:latin typeface="Arial"/>
                <a:ea typeface="DejaVu Sans"/>
              </a:rPr>
              <a:t>World coordinates</a:t>
            </a:r>
            <a:r>
              <a:rPr lang="en-US" sz="1800" b="0" strike="noStrike" spc="-1">
                <a:solidFill>
                  <a:srgbClr val="000000"/>
                </a:solidFill>
                <a:latin typeface="Arial"/>
                <a:ea typeface="DejaVu Sans"/>
              </a:rPr>
              <a:t>: These are absolute coordinates of where the game object is located (by absolute, I mean with respect to the world frame, which is considered to be absolute in the game)</a:t>
            </a:r>
            <a:endParaRPr lang="en-US" sz="18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1800" b="1" strike="noStrike" spc="-1">
                <a:solidFill>
                  <a:srgbClr val="000000"/>
                </a:solidFill>
                <a:latin typeface="Arial"/>
                <a:ea typeface="DejaVu Sans"/>
              </a:rPr>
              <a:t>Local coordinates</a:t>
            </a:r>
            <a:r>
              <a:rPr lang="en-US" sz="1800" b="0" strike="noStrike" spc="-1">
                <a:solidFill>
                  <a:srgbClr val="000000"/>
                </a:solidFill>
                <a:latin typeface="Arial"/>
                <a:ea typeface="DejaVu Sans"/>
              </a:rPr>
              <a:t>: These are the coordinates of where the game object is with respect to its parent</a:t>
            </a:r>
            <a:endParaRPr lang="en-US" sz="1800" b="0" strike="noStrike" spc="-1">
              <a:solidFill>
                <a:srgbClr val="000000"/>
              </a:solidFill>
              <a:latin typeface="Arial"/>
            </a:endParaRPr>
          </a:p>
        </p:txBody>
      </p:sp>
      <p:sp>
        <p:nvSpPr>
          <p:cNvPr id="2" name="PlaceHolder 1"/>
          <p:cNvSpPr>
            <a:spLocks noGrp="1"/>
          </p:cNvSpPr>
          <p:nvPr>
            <p:ph type="sldNum" idx="1"/>
          </p:nvPr>
        </p:nvSpPr>
        <p:spPr/>
        <p:txBody>
          <a:bodyPr/>
          <a:lstStyle/>
          <a:p>
            <a:fld id="{66E3ADB8-EB34-4AAE-8C83-D15F847F8110}" type="slidenum">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4"/>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spcBef>
                <a:spcPts val="1500"/>
              </a:spcBef>
              <a:spcAft>
                <a:spcPts val="1500"/>
              </a:spcAft>
            </a:pPr>
            <a:r>
              <a:rPr lang="en-US" sz="4000" b="1" strike="noStrike" spc="-1">
                <a:solidFill>
                  <a:srgbClr val="000000"/>
                </a:solidFill>
                <a:latin typeface="Arial"/>
                <a:ea typeface="Times New Roman"/>
              </a:rPr>
              <a:t>Parenting and Child Relationships</a:t>
            </a:r>
            <a:endParaRPr lang="en-US" sz="4000" b="0" strike="noStrike" spc="-1">
              <a:solidFill>
                <a:srgbClr val="000000"/>
              </a:solidFill>
              <a:latin typeface="Arial"/>
            </a:endParaRPr>
          </a:p>
        </p:txBody>
      </p:sp>
      <p:sp>
        <p:nvSpPr>
          <p:cNvPr id="141" name="Rectangle 140"/>
          <p:cNvSpPr/>
          <p:nvPr/>
        </p:nvSpPr>
        <p:spPr>
          <a:xfrm>
            <a:off x="115200" y="3778920"/>
            <a:ext cx="10853640" cy="78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600" b="0" strike="noStrike" spc="-1">
                <a:solidFill>
                  <a:srgbClr val="000000"/>
                </a:solidFill>
                <a:latin typeface="Arial"/>
                <a:ea typeface="DejaVu Sans"/>
              </a:rPr>
              <a:t>TIPs: Before linking any child objects to it, make sure to reset the Trans- form options (Position and Rotation to 0, 0, 0 and Scale to 1, 1, 1) of the empty root object to avoid any oddities in the position of child objects. </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p:txBody>
      </p:sp>
      <p:sp>
        <p:nvSpPr>
          <p:cNvPr id="142" name="Rectangle 141"/>
          <p:cNvSpPr/>
          <p:nvPr/>
        </p:nvSpPr>
        <p:spPr>
          <a:xfrm>
            <a:off x="96480" y="2085840"/>
            <a:ext cx="12015360" cy="111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333333"/>
                </a:solidFill>
                <a:latin typeface="Arial"/>
                <a:ea typeface="PingFang SC"/>
              </a:rPr>
              <a:t>“</a:t>
            </a:r>
            <a:r>
              <a:rPr lang="en-US" sz="1800" b="0" i="1" strike="noStrike" spc="-1">
                <a:solidFill>
                  <a:srgbClr val="333333"/>
                </a:solidFill>
                <a:latin typeface="Arial"/>
                <a:ea typeface="PingFang SC"/>
              </a:rPr>
              <a:t>Game objects can be the child of other game objects. When a game object moves, rotates, or scales, its children are affected as well. This means that you can create hierarchies of game objects that work together as a system; for example, a car could have each of its four wheels as child objects, which means that they automatically stay in the correct position as the car moves around.</a:t>
            </a:r>
            <a:r>
              <a:rPr lang="en-US" sz="1800" b="0" strike="noStrike" spc="-1">
                <a:solidFill>
                  <a:srgbClr val="333333"/>
                </a:solidFill>
                <a:latin typeface="Arial"/>
                <a:ea typeface="PingFang SC"/>
              </a:rPr>
              <a:t>”</a:t>
            </a:r>
            <a:r>
              <a:rPr lang="en-US" sz="1800" b="0" strike="noStrike" spc="-1" baseline="33000">
                <a:solidFill>
                  <a:srgbClr val="333333"/>
                </a:solidFill>
                <a:latin typeface="Arial"/>
                <a:ea typeface="PingFang SC"/>
              </a:rPr>
              <a:t>[2]</a:t>
            </a:r>
            <a:endParaRPr lang="en-US" sz="1800" b="0" strike="noStrike" spc="-1">
              <a:solidFill>
                <a:srgbClr val="000000"/>
              </a:solidFill>
              <a:latin typeface="Arial"/>
            </a:endParaRPr>
          </a:p>
        </p:txBody>
      </p:sp>
      <p:sp>
        <p:nvSpPr>
          <p:cNvPr id="143" name="Rectangle 142"/>
          <p:cNvSpPr/>
          <p:nvPr/>
        </p:nvSpPr>
        <p:spPr>
          <a:xfrm>
            <a:off x="5182200" y="6606360"/>
            <a:ext cx="6929640" cy="118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2: Buttfield-Addison Paris, Manning Jon, Nugent Tim, Unity game development cookbook: essentials for every game, 2019</a:t>
            </a:r>
            <a:endParaRPr lang="en-US" sz="900" b="0" strike="noStrike" spc="-1">
              <a:solidFill>
                <a:srgbClr val="000000"/>
              </a:solidFill>
              <a:latin typeface="Arial"/>
            </a:endParaRPr>
          </a:p>
          <a:p>
            <a:pPr>
              <a:lnSpc>
                <a:spcPct val="100000"/>
              </a:lnSpc>
            </a:pP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AA50144F-83B7-4164-8913-8011EDB1A801}" type="slidenum">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5"/>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Pratice</a:t>
            </a:r>
            <a:endParaRPr lang="en-US" sz="4000" b="0" strike="noStrike" spc="-1">
              <a:solidFill>
                <a:srgbClr val="000000"/>
              </a:solidFill>
              <a:latin typeface="Arial"/>
            </a:endParaRPr>
          </a:p>
        </p:txBody>
      </p:sp>
      <p:sp>
        <p:nvSpPr>
          <p:cNvPr id="145" name="Rectangle 144"/>
          <p:cNvSpPr/>
          <p:nvPr/>
        </p:nvSpPr>
        <p:spPr>
          <a:xfrm>
            <a:off x="194400" y="1455480"/>
            <a:ext cx="10830600" cy="443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PingFang SC"/>
              </a:rPr>
              <a:t>In order to understand the moving of GameObject’s transform, use Unity 3D for this practice.</a:t>
            </a: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p:txBody>
      </p:sp>
      <p:pic>
        <p:nvPicPr>
          <p:cNvPr id="146" name="Picture 145"/>
          <p:cNvPicPr/>
          <p:nvPr/>
        </p:nvPicPr>
        <p:blipFill>
          <a:blip r:embed="rId3"/>
          <a:stretch/>
        </p:blipFill>
        <p:spPr>
          <a:xfrm>
            <a:off x="1244520" y="2098080"/>
            <a:ext cx="9038520" cy="4298760"/>
          </a:xfrm>
          <a:prstGeom prst="rect">
            <a:avLst/>
          </a:prstGeom>
          <a:ln w="0">
            <a:noFill/>
          </a:ln>
        </p:spPr>
      </p:pic>
      <p:sp>
        <p:nvSpPr>
          <p:cNvPr id="2" name="PlaceHolder 1"/>
          <p:cNvSpPr>
            <a:spLocks noGrp="1"/>
          </p:cNvSpPr>
          <p:nvPr>
            <p:ph type="sldNum" idx="1"/>
          </p:nvPr>
        </p:nvSpPr>
        <p:spPr/>
        <p:txBody>
          <a:bodyPr/>
          <a:lstStyle/>
          <a:p>
            <a:fld id="{900096EA-3FBE-4154-A4D8-55144C1300CD}" type="slidenum">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8"/>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Pratice 1 – steps to create a 3D airplane</a:t>
            </a:r>
            <a:endParaRPr lang="en-US" sz="4000" b="0" strike="noStrike" spc="-1">
              <a:solidFill>
                <a:srgbClr val="000000"/>
              </a:solidFill>
              <a:latin typeface="Arial"/>
            </a:endParaRPr>
          </a:p>
        </p:txBody>
      </p:sp>
      <p:sp>
        <p:nvSpPr>
          <p:cNvPr id="148" name="Rectangle 147"/>
          <p:cNvSpPr/>
          <p:nvPr/>
        </p:nvSpPr>
        <p:spPr>
          <a:xfrm>
            <a:off x="313200" y="1342080"/>
            <a:ext cx="9515520" cy="37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000" b="1" strike="noStrike" spc="-1">
                <a:solidFill>
                  <a:srgbClr val="000000"/>
                </a:solidFill>
                <a:latin typeface="Arial"/>
                <a:ea typeface="PingFang SC"/>
              </a:rPr>
              <a:t>1. Add Capcule 3D GameObject. Rotate, scale it to make plane body. </a:t>
            </a:r>
            <a:endParaRPr lang="en-US" sz="2000" b="0" strike="noStrike" spc="-1">
              <a:solidFill>
                <a:srgbClr val="000000"/>
              </a:solidFill>
              <a:latin typeface="Arial"/>
            </a:endParaRPr>
          </a:p>
        </p:txBody>
      </p:sp>
      <p:pic>
        <p:nvPicPr>
          <p:cNvPr id="149" name="Picture 148"/>
          <p:cNvPicPr/>
          <p:nvPr/>
        </p:nvPicPr>
        <p:blipFill>
          <a:blip r:embed="rId2"/>
          <a:stretch/>
        </p:blipFill>
        <p:spPr>
          <a:xfrm>
            <a:off x="108000" y="1715760"/>
            <a:ext cx="3782160" cy="4226760"/>
          </a:xfrm>
          <a:prstGeom prst="rect">
            <a:avLst/>
          </a:prstGeom>
          <a:ln w="0">
            <a:noFill/>
          </a:ln>
        </p:spPr>
      </p:pic>
      <p:pic>
        <p:nvPicPr>
          <p:cNvPr id="150" name="Picture 149"/>
          <p:cNvPicPr/>
          <p:nvPr/>
        </p:nvPicPr>
        <p:blipFill>
          <a:blip r:embed="rId3"/>
          <a:stretch/>
        </p:blipFill>
        <p:spPr>
          <a:xfrm>
            <a:off x="4114800" y="5002200"/>
            <a:ext cx="5646960" cy="1803240"/>
          </a:xfrm>
          <a:prstGeom prst="rect">
            <a:avLst/>
          </a:prstGeom>
          <a:ln w="0">
            <a:noFill/>
          </a:ln>
        </p:spPr>
      </p:pic>
      <p:sp>
        <p:nvSpPr>
          <p:cNvPr id="151" name="Rectangle 150"/>
          <p:cNvSpPr/>
          <p:nvPr/>
        </p:nvSpPr>
        <p:spPr>
          <a:xfrm>
            <a:off x="4114800" y="1751760"/>
            <a:ext cx="7999920" cy="324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To add a capsule, select the menu GameObject &gt; 3D Object &gt; Capsule. Alternatively, right-click in the Hierarchy panel &gt; 3D Object &gt; Capsule. Rename it to 'AirplaneBody'.</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i="1" strike="noStrike" spc="-1">
                <a:solidFill>
                  <a:srgbClr val="000000"/>
                </a:solidFill>
                <a:latin typeface="Arial"/>
                <a:ea typeface="DejaVu Sans"/>
              </a:rPr>
              <a:t>Ensure the GameObject is positioned at 0 </a:t>
            </a: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by right-click on the Transform component </a:t>
            </a: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in the Inspector and select Reset.</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Switch to the Rotate tool by pressing E. Rotate the Capsule 90</a:t>
            </a:r>
            <a:r>
              <a:rPr lang="en-US" sz="1600" b="0" strike="noStrike" spc="-1" baseline="33000">
                <a:solidFill>
                  <a:srgbClr val="000000"/>
                </a:solidFill>
                <a:latin typeface="Arial"/>
                <a:ea typeface="DejaVu Sans"/>
              </a:rPr>
              <a:t>o</a:t>
            </a:r>
            <a:r>
              <a:rPr lang="en-US" sz="1600" b="0" strike="noStrike" spc="-1">
                <a:solidFill>
                  <a:srgbClr val="000000"/>
                </a:solidFill>
                <a:latin typeface="Arial"/>
                <a:ea typeface="DejaVu Sans"/>
              </a:rPr>
              <a:t> degrees around the X-axis. The goal is to orient the airplane forward along the positive Z-axis. (Ex: Rotation X = -90)</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Switch to the Scale tool by pressing R. Adjust the size of the airplane body using the scale tool. (Ex: Scale: X=1, Y=4.2, Z=1.1)</a:t>
            </a:r>
            <a:endParaRPr lang="en-US" sz="1600" b="0" strike="noStrike" spc="-1">
              <a:solidFill>
                <a:srgbClr val="000000"/>
              </a:solidFill>
              <a:latin typeface="Arial"/>
            </a:endParaRPr>
          </a:p>
        </p:txBody>
      </p:sp>
      <p:pic>
        <p:nvPicPr>
          <p:cNvPr id="152" name="Picture 151"/>
          <p:cNvPicPr/>
          <p:nvPr/>
        </p:nvPicPr>
        <p:blipFill>
          <a:blip r:embed="rId4"/>
          <a:stretch/>
        </p:blipFill>
        <p:spPr>
          <a:xfrm>
            <a:off x="8686800" y="2550600"/>
            <a:ext cx="3159000" cy="913320"/>
          </a:xfrm>
          <a:prstGeom prst="rect">
            <a:avLst/>
          </a:prstGeom>
          <a:ln w="0">
            <a:noFill/>
          </a:ln>
        </p:spPr>
      </p:pic>
      <p:sp>
        <p:nvSpPr>
          <p:cNvPr id="2" name="PlaceHolder 1"/>
          <p:cNvSpPr>
            <a:spLocks noGrp="1"/>
          </p:cNvSpPr>
          <p:nvPr>
            <p:ph type="sldNum" idx="1"/>
          </p:nvPr>
        </p:nvSpPr>
        <p:spPr/>
        <p:txBody>
          <a:bodyPr/>
          <a:lstStyle/>
          <a:p>
            <a:fld id="{9C669E2A-55F7-4BD6-9CB7-EA2F153802B1}" type="slidenum">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9"/>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Pratice 1 – steps to create a 3D airplane</a:t>
            </a:r>
            <a:endParaRPr lang="en-US" sz="4000" b="0" strike="noStrike" spc="-1">
              <a:solidFill>
                <a:srgbClr val="000000"/>
              </a:solidFill>
              <a:latin typeface="Arial"/>
            </a:endParaRPr>
          </a:p>
        </p:txBody>
      </p:sp>
      <p:sp>
        <p:nvSpPr>
          <p:cNvPr id="154" name="Rectangle 153"/>
          <p:cNvSpPr/>
          <p:nvPr/>
        </p:nvSpPr>
        <p:spPr>
          <a:xfrm>
            <a:off x="313200" y="1342080"/>
            <a:ext cx="9515520" cy="37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000" b="1" strike="noStrike" spc="-1">
                <a:solidFill>
                  <a:srgbClr val="000000"/>
                </a:solidFill>
                <a:latin typeface="Arial"/>
                <a:ea typeface="PingFang SC"/>
              </a:rPr>
              <a:t>2. Add Cube. Use React, scale, rotate and move tool to make airplane’s wing</a:t>
            </a:r>
            <a:endParaRPr lang="en-US" sz="2000" b="0" strike="noStrike" spc="-1">
              <a:solidFill>
                <a:srgbClr val="000000"/>
              </a:solidFill>
              <a:latin typeface="Arial"/>
            </a:endParaRPr>
          </a:p>
        </p:txBody>
      </p:sp>
      <p:sp>
        <p:nvSpPr>
          <p:cNvPr id="155" name="Rectangle 154"/>
          <p:cNvSpPr/>
          <p:nvPr/>
        </p:nvSpPr>
        <p:spPr>
          <a:xfrm>
            <a:off x="4114800" y="1823760"/>
            <a:ext cx="7999920" cy="2061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To add a Cube, right-click in the Hierarchy panel &gt; 3D Object &gt; Cube. Rename it to 'AirplaneWing'. Reset Transform values.</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Switch to the Scale tool by pressing R. Adjust the size of the airplane body using the scale tool. (Ex: Scale: X=6.8, Y=0.18, Z=1.3)</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Swith to Move tool (W), move the wing a little bit to head of airplane (Z = 0.58)</a:t>
            </a:r>
            <a:endParaRPr lang="en-US" sz="1600" b="0" strike="noStrike" spc="-1">
              <a:solidFill>
                <a:srgbClr val="000000"/>
              </a:solidFill>
              <a:latin typeface="Arial"/>
            </a:endParaRPr>
          </a:p>
        </p:txBody>
      </p:sp>
      <p:pic>
        <p:nvPicPr>
          <p:cNvPr id="156" name="Picture 155"/>
          <p:cNvPicPr/>
          <p:nvPr/>
        </p:nvPicPr>
        <p:blipFill>
          <a:blip r:embed="rId2"/>
          <a:stretch/>
        </p:blipFill>
        <p:spPr>
          <a:xfrm>
            <a:off x="228600" y="1828800"/>
            <a:ext cx="3796560" cy="4570560"/>
          </a:xfrm>
          <a:prstGeom prst="rect">
            <a:avLst/>
          </a:prstGeom>
          <a:ln w="0">
            <a:noFill/>
          </a:ln>
        </p:spPr>
      </p:pic>
      <p:pic>
        <p:nvPicPr>
          <p:cNvPr id="157" name="Picture 156"/>
          <p:cNvPicPr/>
          <p:nvPr/>
        </p:nvPicPr>
        <p:blipFill>
          <a:blip r:embed="rId3"/>
          <a:stretch/>
        </p:blipFill>
        <p:spPr>
          <a:xfrm>
            <a:off x="4114800" y="3981960"/>
            <a:ext cx="7968240" cy="2417760"/>
          </a:xfrm>
          <a:prstGeom prst="rect">
            <a:avLst/>
          </a:prstGeom>
          <a:ln w="0">
            <a:noFill/>
          </a:ln>
        </p:spPr>
      </p:pic>
      <p:sp>
        <p:nvSpPr>
          <p:cNvPr id="2" name="PlaceHolder 1"/>
          <p:cNvSpPr>
            <a:spLocks noGrp="1"/>
          </p:cNvSpPr>
          <p:nvPr>
            <p:ph type="sldNum" idx="1"/>
          </p:nvPr>
        </p:nvSpPr>
        <p:spPr/>
        <p:txBody>
          <a:bodyPr/>
          <a:lstStyle/>
          <a:p>
            <a:fld id="{EBD28A60-FBDE-4B5D-822B-E7F0D0EEAE00}" type="slidenum">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20"/>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Pratice 1 – steps to create a 3D airplane</a:t>
            </a:r>
            <a:endParaRPr lang="en-US" sz="4000" b="0" strike="noStrike" spc="-1">
              <a:solidFill>
                <a:srgbClr val="000000"/>
              </a:solidFill>
              <a:latin typeface="Arial"/>
            </a:endParaRPr>
          </a:p>
        </p:txBody>
      </p:sp>
      <p:sp>
        <p:nvSpPr>
          <p:cNvPr id="159" name="Rectangle 158"/>
          <p:cNvSpPr/>
          <p:nvPr/>
        </p:nvSpPr>
        <p:spPr>
          <a:xfrm>
            <a:off x="313200" y="1342080"/>
            <a:ext cx="9515520" cy="37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000" b="1" strike="noStrike" spc="-1">
                <a:solidFill>
                  <a:srgbClr val="000000"/>
                </a:solidFill>
                <a:latin typeface="Arial"/>
                <a:ea typeface="PingFang SC"/>
              </a:rPr>
              <a:t>3. Add a Cube. Use React, scale, rotate and move tool to make tailplane </a:t>
            </a:r>
            <a:endParaRPr lang="en-US" sz="2000" b="0" strike="noStrike" spc="-1">
              <a:solidFill>
                <a:srgbClr val="000000"/>
              </a:solidFill>
              <a:latin typeface="Arial"/>
            </a:endParaRPr>
          </a:p>
        </p:txBody>
      </p:sp>
      <p:sp>
        <p:nvSpPr>
          <p:cNvPr id="160" name="Rectangle 159"/>
          <p:cNvSpPr/>
          <p:nvPr/>
        </p:nvSpPr>
        <p:spPr>
          <a:xfrm>
            <a:off x="4114800" y="1823760"/>
            <a:ext cx="7999920" cy="2061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To add a Cube, right-click in the Hierarchy panel &gt; 3D Object &gt; Cube. Rename it to 'TailPlane'. Reset Transform values.</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Switch to the Scale tool (R). Adjust the size of the airplane body using the scale tool. (Ex: Scale: X=1.93, Y=0.2, Z=0.87)</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Swith to Move tool (W), move the tailplane to the rear of airplane (Z = 3.23)</a:t>
            </a:r>
            <a:endParaRPr lang="en-US" sz="1600" b="0" strike="noStrike" spc="-1">
              <a:solidFill>
                <a:srgbClr val="000000"/>
              </a:solidFill>
              <a:latin typeface="Arial"/>
            </a:endParaRPr>
          </a:p>
        </p:txBody>
      </p:sp>
      <p:pic>
        <p:nvPicPr>
          <p:cNvPr id="161" name="Picture 160"/>
          <p:cNvPicPr/>
          <p:nvPr/>
        </p:nvPicPr>
        <p:blipFill>
          <a:blip r:embed="rId2"/>
          <a:stretch/>
        </p:blipFill>
        <p:spPr>
          <a:xfrm>
            <a:off x="228600" y="1828800"/>
            <a:ext cx="3796560" cy="4570560"/>
          </a:xfrm>
          <a:prstGeom prst="rect">
            <a:avLst/>
          </a:prstGeom>
          <a:ln w="0">
            <a:noFill/>
          </a:ln>
        </p:spPr>
      </p:pic>
      <p:pic>
        <p:nvPicPr>
          <p:cNvPr id="162" name="Picture 161"/>
          <p:cNvPicPr/>
          <p:nvPr/>
        </p:nvPicPr>
        <p:blipFill>
          <a:blip r:embed="rId3"/>
          <a:stretch/>
        </p:blipFill>
        <p:spPr>
          <a:xfrm>
            <a:off x="4191120" y="4155120"/>
            <a:ext cx="7695000" cy="2016000"/>
          </a:xfrm>
          <a:prstGeom prst="rect">
            <a:avLst/>
          </a:prstGeom>
          <a:ln w="0">
            <a:noFill/>
          </a:ln>
        </p:spPr>
      </p:pic>
      <p:sp>
        <p:nvSpPr>
          <p:cNvPr id="2" name="PlaceHolder 1"/>
          <p:cNvSpPr>
            <a:spLocks noGrp="1"/>
          </p:cNvSpPr>
          <p:nvPr>
            <p:ph type="sldNum" idx="1"/>
          </p:nvPr>
        </p:nvSpPr>
        <p:spPr/>
        <p:txBody>
          <a:bodyPr/>
          <a:lstStyle/>
          <a:p>
            <a:fld id="{AE4C051F-5136-44AD-AD28-AD924939A555}" type="slidenum">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21"/>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Pratice 1 – steps to create a 3D airplane</a:t>
            </a:r>
            <a:endParaRPr lang="en-US" sz="4000" b="0" strike="noStrike" spc="-1">
              <a:solidFill>
                <a:srgbClr val="000000"/>
              </a:solidFill>
              <a:latin typeface="Arial"/>
            </a:endParaRPr>
          </a:p>
        </p:txBody>
      </p:sp>
      <p:sp>
        <p:nvSpPr>
          <p:cNvPr id="164" name="Rectangle 163"/>
          <p:cNvSpPr/>
          <p:nvPr/>
        </p:nvSpPr>
        <p:spPr>
          <a:xfrm>
            <a:off x="313200" y="1342080"/>
            <a:ext cx="9515520" cy="37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000" b="1" strike="noStrike" spc="-1">
                <a:solidFill>
                  <a:srgbClr val="000000"/>
                </a:solidFill>
                <a:latin typeface="Arial"/>
                <a:ea typeface="PingFang SC"/>
              </a:rPr>
              <a:t>4. Add a Cube. Use React, scale, rotate and move tool to make AirplaneFin </a:t>
            </a:r>
            <a:endParaRPr lang="en-US" sz="2000" b="0" strike="noStrike" spc="-1">
              <a:solidFill>
                <a:srgbClr val="000000"/>
              </a:solidFill>
              <a:latin typeface="Arial"/>
            </a:endParaRPr>
          </a:p>
        </p:txBody>
      </p:sp>
      <p:sp>
        <p:nvSpPr>
          <p:cNvPr id="165" name="Rectangle 164"/>
          <p:cNvSpPr/>
          <p:nvPr/>
        </p:nvSpPr>
        <p:spPr>
          <a:xfrm>
            <a:off x="4114800" y="1823760"/>
            <a:ext cx="7999920" cy="234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To add a Cube, right-click in the Hierarchy panel &gt; 3D Object &gt; Cube. Rename it to 'AirplaneFin'. Reset Transform values.</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Switch to the Scale tool (R). Adjust the size of the airplane body using the scale tool. (Ex: Scale: X=1.93, Y=0.2, Z=0.87)</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Swith to Move tool (W), move the AirplaneFine to the rear of airplane (X=-0.1, Y=0.5, Z = 3.6)</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a:p>
            <a:pPr marL="216000" indent="-216000">
              <a:lnSpc>
                <a:spcPct val="100000"/>
              </a:lnSpc>
              <a:buClr>
                <a:srgbClr val="000000"/>
              </a:buClr>
              <a:buFont typeface="OpenSymbol"/>
              <a:buAutoNum type="arabicPeriod"/>
            </a:pPr>
            <a:r>
              <a:rPr lang="en-US" sz="1600" b="0" strike="noStrike" spc="-1">
                <a:solidFill>
                  <a:srgbClr val="000000"/>
                </a:solidFill>
                <a:latin typeface="Arial"/>
                <a:ea typeface="DejaVu Sans"/>
              </a:rPr>
              <a:t>Use Rotate tool, rotate AirplaneFin 18</a:t>
            </a:r>
            <a:r>
              <a:rPr lang="en-US" sz="1600" b="0" strike="noStrike" spc="-1" baseline="33000">
                <a:solidFill>
                  <a:srgbClr val="000000"/>
                </a:solidFill>
                <a:latin typeface="Arial"/>
                <a:ea typeface="DejaVu Sans"/>
              </a:rPr>
              <a:t>o</a:t>
            </a:r>
            <a:r>
              <a:rPr lang="en-US" sz="1600" b="0" strike="noStrike" spc="-1">
                <a:solidFill>
                  <a:srgbClr val="000000"/>
                </a:solidFill>
                <a:latin typeface="Arial"/>
                <a:ea typeface="DejaVu Sans"/>
              </a:rPr>
              <a:t> along the X axis. (X=18)</a:t>
            </a:r>
            <a:endParaRPr lang="en-US" sz="1600" b="0" strike="noStrike" spc="-1">
              <a:solidFill>
                <a:srgbClr val="000000"/>
              </a:solidFill>
              <a:latin typeface="Arial"/>
            </a:endParaRPr>
          </a:p>
        </p:txBody>
      </p:sp>
      <p:pic>
        <p:nvPicPr>
          <p:cNvPr id="166" name="Picture 165"/>
          <p:cNvPicPr/>
          <p:nvPr/>
        </p:nvPicPr>
        <p:blipFill>
          <a:blip r:embed="rId2"/>
          <a:stretch/>
        </p:blipFill>
        <p:spPr>
          <a:xfrm>
            <a:off x="228600" y="1828800"/>
            <a:ext cx="3796560" cy="4570560"/>
          </a:xfrm>
          <a:prstGeom prst="rect">
            <a:avLst/>
          </a:prstGeom>
          <a:ln w="0">
            <a:noFill/>
          </a:ln>
        </p:spPr>
      </p:pic>
      <p:pic>
        <p:nvPicPr>
          <p:cNvPr id="167" name="Picture 166"/>
          <p:cNvPicPr/>
          <p:nvPr/>
        </p:nvPicPr>
        <p:blipFill>
          <a:blip r:embed="rId3"/>
          <a:stretch/>
        </p:blipFill>
        <p:spPr>
          <a:xfrm>
            <a:off x="4114800" y="4524480"/>
            <a:ext cx="7955640" cy="1875240"/>
          </a:xfrm>
          <a:prstGeom prst="rect">
            <a:avLst/>
          </a:prstGeom>
          <a:ln w="0">
            <a:noFill/>
          </a:ln>
        </p:spPr>
      </p:pic>
      <p:sp>
        <p:nvSpPr>
          <p:cNvPr id="2" name="PlaceHolder 1"/>
          <p:cNvSpPr>
            <a:spLocks noGrp="1"/>
          </p:cNvSpPr>
          <p:nvPr>
            <p:ph type="sldNum" idx="1"/>
          </p:nvPr>
        </p:nvSpPr>
        <p:spPr/>
        <p:txBody>
          <a:bodyPr/>
          <a:lstStyle/>
          <a:p>
            <a:fld id="{B5C710F1-AC13-48C3-88B2-5A10D57648A6}" type="slidenum">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167"/>
          <p:cNvSpPr/>
          <p:nvPr/>
        </p:nvSpPr>
        <p:spPr>
          <a:xfrm>
            <a:off x="194400" y="1455480"/>
            <a:ext cx="10830600" cy="443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PingFang SC"/>
              </a:rPr>
              <a:t>Finally, we have a 3D airplane object with the following parts:</a:t>
            </a:r>
            <a:endParaRPr lang="en-US" sz="1800" b="0" strike="noStrike" spc="-1">
              <a:solidFill>
                <a:srgbClr val="000000"/>
              </a:solidFill>
              <a:latin typeface="Arial"/>
            </a:endParaRPr>
          </a:p>
        </p:txBody>
      </p:sp>
      <p:sp>
        <p:nvSpPr>
          <p:cNvPr id="169" name="PlaceHolder 7"/>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Pratice 1 – Use transform tool to create 3D Objects</a:t>
            </a:r>
            <a:endParaRPr lang="en-US" sz="3600" b="0" strike="noStrike" spc="-1">
              <a:solidFill>
                <a:srgbClr val="000000"/>
              </a:solidFill>
              <a:latin typeface="Arial"/>
            </a:endParaRPr>
          </a:p>
        </p:txBody>
      </p:sp>
      <p:pic>
        <p:nvPicPr>
          <p:cNvPr id="170" name="Picture 169"/>
          <p:cNvPicPr/>
          <p:nvPr/>
        </p:nvPicPr>
        <p:blipFill>
          <a:blip r:embed="rId2"/>
          <a:stretch/>
        </p:blipFill>
        <p:spPr>
          <a:xfrm>
            <a:off x="3691800" y="1918080"/>
            <a:ext cx="3364200" cy="2195640"/>
          </a:xfrm>
          <a:prstGeom prst="rect">
            <a:avLst/>
          </a:prstGeom>
          <a:ln w="0">
            <a:noFill/>
          </a:ln>
        </p:spPr>
      </p:pic>
      <p:pic>
        <p:nvPicPr>
          <p:cNvPr id="171" name="Picture 170"/>
          <p:cNvPicPr/>
          <p:nvPr/>
        </p:nvPicPr>
        <p:blipFill>
          <a:blip r:embed="rId3"/>
          <a:stretch/>
        </p:blipFill>
        <p:spPr>
          <a:xfrm>
            <a:off x="8263800" y="1930680"/>
            <a:ext cx="3376800" cy="2183040"/>
          </a:xfrm>
          <a:prstGeom prst="rect">
            <a:avLst/>
          </a:prstGeom>
          <a:ln w="0">
            <a:noFill/>
          </a:ln>
        </p:spPr>
      </p:pic>
      <p:pic>
        <p:nvPicPr>
          <p:cNvPr id="172" name="Picture 171"/>
          <p:cNvPicPr/>
          <p:nvPr/>
        </p:nvPicPr>
        <p:blipFill>
          <a:blip r:embed="rId4"/>
          <a:stretch/>
        </p:blipFill>
        <p:spPr>
          <a:xfrm>
            <a:off x="3691800" y="4240080"/>
            <a:ext cx="3376800" cy="2195640"/>
          </a:xfrm>
          <a:prstGeom prst="rect">
            <a:avLst/>
          </a:prstGeom>
          <a:ln w="0">
            <a:noFill/>
          </a:ln>
        </p:spPr>
      </p:pic>
      <p:pic>
        <p:nvPicPr>
          <p:cNvPr id="173" name="Picture 172"/>
          <p:cNvPicPr/>
          <p:nvPr/>
        </p:nvPicPr>
        <p:blipFill>
          <a:blip r:embed="rId5"/>
          <a:stretch/>
        </p:blipFill>
        <p:spPr>
          <a:xfrm>
            <a:off x="8263800" y="4201920"/>
            <a:ext cx="3389400" cy="2233800"/>
          </a:xfrm>
          <a:prstGeom prst="rect">
            <a:avLst/>
          </a:prstGeom>
          <a:ln w="0">
            <a:noFill/>
          </a:ln>
        </p:spPr>
      </p:pic>
      <p:pic>
        <p:nvPicPr>
          <p:cNvPr id="174" name="Picture 173"/>
          <p:cNvPicPr/>
          <p:nvPr/>
        </p:nvPicPr>
        <p:blipFill>
          <a:blip r:embed="rId6"/>
          <a:stretch/>
        </p:blipFill>
        <p:spPr>
          <a:xfrm>
            <a:off x="228600" y="2260800"/>
            <a:ext cx="3078000" cy="3224520"/>
          </a:xfrm>
          <a:prstGeom prst="rect">
            <a:avLst/>
          </a:prstGeom>
          <a:ln w="0">
            <a:noFill/>
          </a:ln>
        </p:spPr>
      </p:pic>
      <p:sp>
        <p:nvSpPr>
          <p:cNvPr id="2" name="PlaceHolder 1"/>
          <p:cNvSpPr>
            <a:spLocks noGrp="1"/>
          </p:cNvSpPr>
          <p:nvPr>
            <p:ph type="sldNum" idx="1"/>
          </p:nvPr>
        </p:nvSpPr>
        <p:spPr/>
        <p:txBody>
          <a:bodyPr/>
          <a:lstStyle/>
          <a:p>
            <a:fld id="{B83A5216-7163-49E2-8FDC-9A71A7B5FDE0}" type="slidenum">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228600" y="681120"/>
            <a:ext cx="11815920" cy="707040"/>
          </a:xfrm>
          <a:prstGeom prst="rect">
            <a:avLst/>
          </a:prstGeom>
          <a:noFill/>
          <a:ln w="0">
            <a:noFill/>
          </a:ln>
        </p:spPr>
        <p:txBody>
          <a:bodyPr lIns="90000" tIns="45000" rIns="90000" bIns="45000" anchor="ctr">
            <a:normAutofit/>
          </a:bodyPr>
          <a:lstStyle/>
          <a:p>
            <a:pPr marL="233280" indent="0">
              <a:lnSpc>
                <a:spcPct val="90000"/>
              </a:lnSpc>
              <a:buNone/>
              <a:tabLst>
                <a:tab pos="0" algn="l"/>
              </a:tabLst>
            </a:pPr>
            <a:r>
              <a:rPr lang="en-US" sz="4000" b="1" strike="noStrike" spc="-1">
                <a:solidFill>
                  <a:srgbClr val="000000"/>
                </a:solidFill>
                <a:latin typeface="Arial"/>
              </a:rPr>
              <a:t>Objectives</a:t>
            </a:r>
            <a:endParaRPr lang="en-US" sz="4000" b="0" strike="noStrike" spc="-1">
              <a:solidFill>
                <a:srgbClr val="000000"/>
              </a:solidFill>
              <a:latin typeface="Arial"/>
            </a:endParaRPr>
          </a:p>
        </p:txBody>
      </p:sp>
      <p:sp>
        <p:nvSpPr>
          <p:cNvPr id="92" name="Rectangle 91"/>
          <p:cNvSpPr/>
          <p:nvPr/>
        </p:nvSpPr>
        <p:spPr>
          <a:xfrm>
            <a:off x="1895760" y="2057400"/>
            <a:ext cx="8416080" cy="162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200000"/>
              </a:lnSpc>
              <a:buClr>
                <a:srgbClr val="000000"/>
              </a:buClr>
              <a:buSzPct val="45000"/>
              <a:buFont typeface="Wingdings" charset="2"/>
              <a:buChar char=""/>
            </a:pPr>
            <a:r>
              <a:rPr lang="en-US" sz="1800" b="0" strike="noStrike" spc="-1" dirty="0">
                <a:solidFill>
                  <a:srgbClr val="000000"/>
                </a:solidFill>
                <a:latin typeface="Arial"/>
                <a:ea typeface="DejaVu Sans"/>
              </a:rPr>
              <a:t>Understand the concept of game objects and their role in Unity.</a:t>
            </a:r>
            <a:endParaRPr lang="en-US" sz="18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1800" b="0" strike="noStrike" spc="-1" dirty="0">
                <a:solidFill>
                  <a:srgbClr val="000000"/>
                </a:solidFill>
                <a:latin typeface="Arial"/>
                <a:ea typeface="DejaVu Sans"/>
              </a:rPr>
              <a:t>Learn basic game object manipulation techniques.</a:t>
            </a:r>
            <a:endParaRPr lang="en-US" sz="18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1800" b="0" strike="noStrike" spc="-1" dirty="0">
                <a:solidFill>
                  <a:srgbClr val="000000"/>
                </a:solidFill>
                <a:latin typeface="Arial"/>
                <a:ea typeface="DejaVu Sans"/>
              </a:rPr>
              <a:t>Grasp the fundamentals of transforming game objects in Unity.</a:t>
            </a:r>
            <a:endParaRPr lang="en-US" sz="1800" b="0" strike="noStrike" spc="-1" dirty="0">
              <a:solidFill>
                <a:srgbClr val="000000"/>
              </a:solidFill>
              <a:latin typeface="Arial"/>
            </a:endParaRPr>
          </a:p>
        </p:txBody>
      </p:sp>
      <p:sp>
        <p:nvSpPr>
          <p:cNvPr id="3" name="PlaceHolder 2"/>
          <p:cNvSpPr>
            <a:spLocks noGrp="1"/>
          </p:cNvSpPr>
          <p:nvPr>
            <p:ph type="sldNum" idx="1"/>
          </p:nvPr>
        </p:nvSpPr>
        <p:spPr/>
        <p:txBody>
          <a:bodyPr/>
          <a:lstStyle/>
          <a:p>
            <a:fld id="{C6A54E0E-27B1-48CF-AED4-CE1E6BF06C82}" type="slidenum">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5"/>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Pratice 2 – </a:t>
            </a:r>
            <a:r>
              <a:rPr lang="en-US" sz="3600" b="1" strike="noStrike" spc="-1">
                <a:solidFill>
                  <a:srgbClr val="000000"/>
                </a:solidFill>
                <a:latin typeface="Arial"/>
                <a:ea typeface="DejaVu Sans"/>
              </a:rPr>
              <a:t>Create nested object</a:t>
            </a:r>
            <a:endParaRPr lang="en-US" sz="3600" b="0" strike="noStrike" spc="-1">
              <a:solidFill>
                <a:srgbClr val="000000"/>
              </a:solidFill>
              <a:latin typeface="Arial"/>
            </a:endParaRPr>
          </a:p>
        </p:txBody>
      </p:sp>
      <p:pic>
        <p:nvPicPr>
          <p:cNvPr id="176" name="Picture 175"/>
          <p:cNvPicPr/>
          <p:nvPr/>
        </p:nvPicPr>
        <p:blipFill>
          <a:blip r:embed="rId2"/>
          <a:stretch/>
        </p:blipFill>
        <p:spPr>
          <a:xfrm>
            <a:off x="1371600" y="2975760"/>
            <a:ext cx="9368640" cy="3421080"/>
          </a:xfrm>
          <a:prstGeom prst="rect">
            <a:avLst/>
          </a:prstGeom>
          <a:ln w="0">
            <a:noFill/>
          </a:ln>
        </p:spPr>
      </p:pic>
      <p:sp>
        <p:nvSpPr>
          <p:cNvPr id="177" name="Rectangle 176"/>
          <p:cNvSpPr/>
          <p:nvPr/>
        </p:nvSpPr>
        <p:spPr>
          <a:xfrm>
            <a:off x="194400" y="1455480"/>
            <a:ext cx="10830600" cy="443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PingFang SC"/>
              </a:rPr>
              <a:t>1. Create empty 3D GameObject. </a:t>
            </a:r>
            <a:r>
              <a:rPr lang="en-US" sz="1800" b="1" strike="noStrike" spc="-1">
                <a:solidFill>
                  <a:srgbClr val="000000"/>
                </a:solidFill>
                <a:latin typeface="Arial"/>
                <a:ea typeface="PingFang SC"/>
              </a:rPr>
              <a:t>Reset Transform values</a:t>
            </a:r>
            <a:r>
              <a:rPr lang="en-US" sz="1800" b="0" strike="noStrike" spc="-1">
                <a:solidFill>
                  <a:srgbClr val="000000"/>
                </a:solidFill>
                <a:latin typeface="Arial"/>
                <a:ea typeface="PingFang SC"/>
              </a:rPr>
              <a:t>. Rename this empty object to AirPlane</a:t>
            </a:r>
            <a:endParaRPr lang="en-US" sz="1800" b="0" strike="noStrike" spc="-1">
              <a:solidFill>
                <a:srgbClr val="000000"/>
              </a:solidFill>
              <a:latin typeface="Arial"/>
            </a:endParaRPr>
          </a:p>
          <a:p>
            <a:pPr>
              <a:lnSpc>
                <a:spcPct val="115000"/>
              </a:lnSpc>
            </a:pPr>
            <a:r>
              <a:rPr lang="en-US" sz="1800" b="0" strike="noStrike" spc="-1">
                <a:solidFill>
                  <a:srgbClr val="000000"/>
                </a:solidFill>
                <a:latin typeface="Arial"/>
                <a:ea typeface="PingFang SC"/>
              </a:rPr>
              <a:t>2. Drop all airplane parts to AirPlane.</a:t>
            </a:r>
            <a:endParaRPr lang="en-US" sz="1800" b="0" strike="noStrike" spc="-1">
              <a:solidFill>
                <a:srgbClr val="000000"/>
              </a:solidFill>
              <a:latin typeface="Arial"/>
            </a:endParaRPr>
          </a:p>
          <a:p>
            <a:pPr>
              <a:lnSpc>
                <a:spcPct val="115000"/>
              </a:lnSpc>
            </a:pPr>
            <a:r>
              <a:rPr lang="en-US" sz="1800" b="0" strike="noStrike" spc="-1">
                <a:solidFill>
                  <a:srgbClr val="000000"/>
                </a:solidFill>
                <a:latin typeface="Arial"/>
                <a:ea typeface="PingFang SC"/>
              </a:rPr>
              <a:t>3. Move, rotate and scale AirPlane object to test the transform of other airplane’s part</a:t>
            </a:r>
            <a:endParaRPr lang="en-US" sz="1800" b="0" strike="noStrike" spc="-1">
              <a:solidFill>
                <a:srgbClr val="000000"/>
              </a:solidFill>
              <a:latin typeface="Arial"/>
            </a:endParaRPr>
          </a:p>
        </p:txBody>
      </p:sp>
      <p:sp>
        <p:nvSpPr>
          <p:cNvPr id="2" name="PlaceHolder 1"/>
          <p:cNvSpPr>
            <a:spLocks noGrp="1"/>
          </p:cNvSpPr>
          <p:nvPr>
            <p:ph type="sldNum" idx="1"/>
          </p:nvPr>
        </p:nvSpPr>
        <p:spPr/>
        <p:txBody>
          <a:bodyPr/>
          <a:lstStyle/>
          <a:p>
            <a:fld id="{E5237B6E-FCF4-4457-B9B9-3F9395504814}" type="slidenum">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22"/>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Challange</a:t>
            </a:r>
            <a:endParaRPr lang="en-US" sz="4000" b="0" strike="noStrike" spc="-1">
              <a:solidFill>
                <a:srgbClr val="000000"/>
              </a:solidFill>
              <a:latin typeface="Arial"/>
            </a:endParaRPr>
          </a:p>
        </p:txBody>
      </p:sp>
      <p:pic>
        <p:nvPicPr>
          <p:cNvPr id="179" name="Picture 178"/>
          <p:cNvPicPr/>
          <p:nvPr/>
        </p:nvPicPr>
        <p:blipFill>
          <a:blip r:embed="rId2"/>
          <a:stretch/>
        </p:blipFill>
        <p:spPr>
          <a:xfrm>
            <a:off x="117360" y="2178000"/>
            <a:ext cx="5622480" cy="2970720"/>
          </a:xfrm>
          <a:prstGeom prst="rect">
            <a:avLst/>
          </a:prstGeom>
          <a:ln w="0">
            <a:noFill/>
          </a:ln>
        </p:spPr>
      </p:pic>
      <p:sp>
        <p:nvSpPr>
          <p:cNvPr id="180" name="Rectangle 179"/>
          <p:cNvSpPr/>
          <p:nvPr/>
        </p:nvSpPr>
        <p:spPr>
          <a:xfrm>
            <a:off x="457200" y="1389240"/>
            <a:ext cx="6473160" cy="55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400" b="1" strike="noStrike" spc="-1">
                <a:solidFill>
                  <a:srgbClr val="000000"/>
                </a:solidFill>
                <a:latin typeface="Arial"/>
                <a:ea typeface="DejaVu Sans"/>
              </a:rPr>
              <a:t>Change the Z-axis direction of the Airplane</a:t>
            </a:r>
            <a:endParaRPr lang="en-US" sz="2400" b="0" strike="noStrike" spc="-1">
              <a:solidFill>
                <a:srgbClr val="000000"/>
              </a:solidFill>
              <a:latin typeface="Arial"/>
            </a:endParaRPr>
          </a:p>
        </p:txBody>
      </p:sp>
      <p:sp>
        <p:nvSpPr>
          <p:cNvPr id="181" name="Rectangle 180"/>
          <p:cNvSpPr/>
          <p:nvPr/>
        </p:nvSpPr>
        <p:spPr>
          <a:xfrm>
            <a:off x="5740920" y="2086920"/>
            <a:ext cx="6450120" cy="307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Looking at the airplane's coordinates, you'll notice that the Z-axis is opposite to the direction of the airplane's flight. This means that as the airplane moves forward, the Z-axis values decrease.</a:t>
            </a:r>
            <a:endParaRPr lang="en-US" sz="1800" b="0" strike="noStrike" spc="-1">
              <a:solidFill>
                <a:srgbClr val="000000"/>
              </a:solidFill>
              <a:latin typeface="Arial"/>
            </a:endParaRPr>
          </a:p>
          <a:p>
            <a:pPr>
              <a:lnSpc>
                <a:spcPct val="150000"/>
              </a:lnSpc>
            </a:pPr>
            <a:endParaRPr lang="en-US" sz="1800" b="0" strike="noStrike" spc="-1">
              <a:solidFill>
                <a:srgbClr val="000000"/>
              </a:solidFill>
              <a:latin typeface="Arial"/>
            </a:endParaRPr>
          </a:p>
          <a:p>
            <a:pPr>
              <a:lnSpc>
                <a:spcPct val="150000"/>
              </a:lnSpc>
            </a:pPr>
            <a:r>
              <a:rPr lang="en-US" sz="1800" b="0" strike="noStrike" spc="-1">
                <a:solidFill>
                  <a:srgbClr val="000000"/>
                </a:solidFill>
                <a:latin typeface="Arial"/>
                <a:ea typeface="DejaVu Sans"/>
              </a:rPr>
              <a:t>In typical gameplay, players often move along the positive Z-axis, where moving forward increases the Z-axis values.</a:t>
            </a:r>
            <a:endParaRPr lang="en-US" sz="1800" b="0" strike="noStrike" spc="-1">
              <a:solidFill>
                <a:srgbClr val="000000"/>
              </a:solidFill>
              <a:latin typeface="Arial"/>
            </a:endParaRPr>
          </a:p>
        </p:txBody>
      </p:sp>
      <p:sp>
        <p:nvSpPr>
          <p:cNvPr id="182" name="Rectangle 181"/>
          <p:cNvSpPr/>
          <p:nvPr/>
        </p:nvSpPr>
        <p:spPr>
          <a:xfrm>
            <a:off x="1902240" y="5486400"/>
            <a:ext cx="8386560" cy="85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Question: How can you invert the Z-axis direction of the airplane while ensuring that when </a:t>
            </a:r>
            <a:r>
              <a:rPr lang="en-US" sz="1800" b="0" i="1" strike="noStrike" spc="-1">
                <a:solidFill>
                  <a:srgbClr val="000000"/>
                </a:solidFill>
                <a:latin typeface="Arial"/>
                <a:ea typeface="DejaVu Sans"/>
              </a:rPr>
              <a:t>resetting the Transform values</a:t>
            </a:r>
            <a:r>
              <a:rPr lang="en-US" sz="1800" b="0" strike="noStrike" spc="-1">
                <a:solidFill>
                  <a:srgbClr val="000000"/>
                </a:solidFill>
                <a:latin typeface="Arial"/>
                <a:ea typeface="DejaVu Sans"/>
              </a:rPr>
              <a:t>, the airplane's orientation isn't reversed as before?</a:t>
            </a:r>
            <a:endParaRPr lang="en-US" sz="1800" b="0" strike="noStrike" spc="-1">
              <a:solidFill>
                <a:srgbClr val="000000"/>
              </a:solidFill>
              <a:latin typeface="Arial"/>
            </a:endParaRPr>
          </a:p>
        </p:txBody>
      </p:sp>
      <p:sp>
        <p:nvSpPr>
          <p:cNvPr id="2" name="PlaceHolder 1"/>
          <p:cNvSpPr>
            <a:spLocks noGrp="1"/>
          </p:cNvSpPr>
          <p:nvPr>
            <p:ph type="sldNum" idx="1"/>
          </p:nvPr>
        </p:nvSpPr>
        <p:spPr/>
        <p:txBody>
          <a:bodyPr/>
          <a:lstStyle/>
          <a:p>
            <a:fld id="{1885E553-70CC-46D2-B283-4D2D4D5E1F7E}" type="slidenum">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23"/>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Answer</a:t>
            </a:r>
            <a:endParaRPr lang="en-US" sz="4000" b="0" strike="noStrike" spc="-1">
              <a:solidFill>
                <a:srgbClr val="000000"/>
              </a:solidFill>
              <a:latin typeface="Arial"/>
            </a:endParaRPr>
          </a:p>
        </p:txBody>
      </p:sp>
      <p:pic>
        <p:nvPicPr>
          <p:cNvPr id="184" name="Picture 183"/>
          <p:cNvPicPr/>
          <p:nvPr/>
        </p:nvPicPr>
        <p:blipFill>
          <a:blip r:embed="rId2"/>
          <a:stretch/>
        </p:blipFill>
        <p:spPr>
          <a:xfrm>
            <a:off x="127080" y="1600200"/>
            <a:ext cx="5371560" cy="3199320"/>
          </a:xfrm>
          <a:prstGeom prst="rect">
            <a:avLst/>
          </a:prstGeom>
          <a:ln w="0">
            <a:noFill/>
          </a:ln>
        </p:spPr>
      </p:pic>
      <p:sp>
        <p:nvSpPr>
          <p:cNvPr id="185" name="Rectangle 184"/>
          <p:cNvSpPr/>
          <p:nvPr/>
        </p:nvSpPr>
        <p:spPr>
          <a:xfrm>
            <a:off x="5791320" y="1828800"/>
            <a:ext cx="6399720" cy="256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50000"/>
              </a:lnSpc>
              <a:spcBef>
                <a:spcPts val="1191"/>
              </a:spcBef>
              <a:spcAft>
                <a:spcPts val="992"/>
              </a:spcAft>
              <a:buClr>
                <a:srgbClr val="000000"/>
              </a:buClr>
              <a:buFont typeface="OpenSymbol"/>
              <a:buAutoNum type="arabicPeriod"/>
            </a:pPr>
            <a:r>
              <a:rPr lang="en-US" sz="1800" b="0" strike="noStrike" spc="-1">
                <a:solidFill>
                  <a:srgbClr val="000000"/>
                </a:solidFill>
                <a:latin typeface="Arial"/>
                <a:ea typeface="DejaVu Sans"/>
              </a:rPr>
              <a:t>Rotate the airplane 180 degrees along the Y-axis.</a:t>
            </a:r>
            <a:endParaRPr lang="en-US" sz="1800" b="0" strike="noStrike" spc="-1">
              <a:solidFill>
                <a:srgbClr val="000000"/>
              </a:solidFill>
              <a:latin typeface="Arial"/>
            </a:endParaRPr>
          </a:p>
          <a:p>
            <a:pPr marL="216000" indent="-216000">
              <a:lnSpc>
                <a:spcPct val="150000"/>
              </a:lnSpc>
              <a:spcBef>
                <a:spcPts val="1191"/>
              </a:spcBef>
              <a:spcAft>
                <a:spcPts val="992"/>
              </a:spcAft>
              <a:buClr>
                <a:srgbClr val="000000"/>
              </a:buClr>
              <a:buFont typeface="OpenSymbol"/>
              <a:buAutoNum type="arabicPeriod"/>
            </a:pPr>
            <a:r>
              <a:rPr lang="en-US" sz="1800" b="0" strike="noStrike" spc="-1">
                <a:solidFill>
                  <a:srgbClr val="000000"/>
                </a:solidFill>
                <a:latin typeface="Arial"/>
                <a:ea typeface="DejaVu Sans"/>
              </a:rPr>
              <a:t>Create a new Empty Object. Reset the Transform of this new empty object.</a:t>
            </a:r>
            <a:endParaRPr lang="en-US" sz="1800" b="0" strike="noStrike" spc="-1">
              <a:solidFill>
                <a:srgbClr val="000000"/>
              </a:solidFill>
              <a:latin typeface="Arial"/>
            </a:endParaRPr>
          </a:p>
          <a:p>
            <a:pPr marL="216000" indent="-216000">
              <a:lnSpc>
                <a:spcPct val="150000"/>
              </a:lnSpc>
              <a:spcBef>
                <a:spcPts val="1191"/>
              </a:spcBef>
              <a:spcAft>
                <a:spcPts val="992"/>
              </a:spcAft>
              <a:buClr>
                <a:srgbClr val="000000"/>
              </a:buClr>
              <a:buFont typeface="OpenSymbol"/>
              <a:buAutoNum type="arabicPeriod"/>
            </a:pPr>
            <a:r>
              <a:rPr lang="en-US" sz="1800" b="0" strike="noStrike" spc="-1">
                <a:solidFill>
                  <a:srgbClr val="000000"/>
                </a:solidFill>
                <a:latin typeface="Arial"/>
                <a:ea typeface="DejaVu Sans"/>
              </a:rPr>
              <a:t>Move (drag and drop) all components from the old empty object to this new empty object</a:t>
            </a:r>
            <a:endParaRPr lang="en-US" sz="1800" b="0" strike="noStrike" spc="-1">
              <a:solidFill>
                <a:srgbClr val="000000"/>
              </a:solidFill>
              <a:latin typeface="Arial"/>
            </a:endParaRPr>
          </a:p>
        </p:txBody>
      </p:sp>
      <p:sp>
        <p:nvSpPr>
          <p:cNvPr id="2" name="PlaceHolder 1"/>
          <p:cNvSpPr>
            <a:spLocks noGrp="1"/>
          </p:cNvSpPr>
          <p:nvPr>
            <p:ph type="sldNum" idx="1"/>
          </p:nvPr>
        </p:nvSpPr>
        <p:spPr/>
        <p:txBody>
          <a:bodyPr/>
          <a:lstStyle/>
          <a:p>
            <a:fld id="{BE91B94E-6CB7-4B80-A4E6-4AEA441C1346}" type="slidenum">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p:cNvSpPr/>
          <p:nvPr/>
        </p:nvSpPr>
        <p:spPr>
          <a:xfrm>
            <a:off x="194400" y="1455480"/>
            <a:ext cx="10830600" cy="443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187" name="PlaceHolder 11"/>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Conclusions</a:t>
            </a:r>
            <a:endParaRPr lang="en-US" sz="4000" b="0" strike="noStrike" spc="-1">
              <a:solidFill>
                <a:srgbClr val="000000"/>
              </a:solidFill>
              <a:latin typeface="Arial"/>
            </a:endParaRPr>
          </a:p>
        </p:txBody>
      </p:sp>
      <p:sp>
        <p:nvSpPr>
          <p:cNvPr id="188" name="Rectangle 187"/>
          <p:cNvSpPr/>
          <p:nvPr/>
        </p:nvSpPr>
        <p:spPr>
          <a:xfrm>
            <a:off x="1739160" y="2268000"/>
            <a:ext cx="9231480" cy="315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200000"/>
              </a:lnSpc>
              <a:buClr>
                <a:srgbClr val="000000"/>
              </a:buClr>
              <a:buSzPct val="45000"/>
              <a:buFont typeface="Wingdings" charset="2"/>
              <a:buChar char=""/>
            </a:pPr>
            <a:r>
              <a:rPr lang="en-US" sz="1800" b="0" strike="noStrike" spc="-1">
                <a:solidFill>
                  <a:srgbClr val="000000"/>
                </a:solidFill>
                <a:latin typeface="Arial"/>
                <a:ea typeface="DejaVu Sans"/>
              </a:rPr>
              <a:t>Explored game object fundamentals and their significance in Unity scenes.</a:t>
            </a:r>
            <a:endParaRPr lang="en-US" sz="1800" b="0" strike="noStrike" spc="-1">
              <a:solidFill>
                <a:srgbClr val="000000"/>
              </a:solidFill>
              <a:latin typeface="Arial"/>
            </a:endParaRPr>
          </a:p>
          <a:p>
            <a:pPr marL="216000" indent="-216000">
              <a:lnSpc>
                <a:spcPct val="200000"/>
              </a:lnSpc>
              <a:buClr>
                <a:srgbClr val="000000"/>
              </a:buClr>
              <a:buSzPct val="45000"/>
              <a:buFont typeface="Wingdings" charset="2"/>
              <a:buChar char=""/>
            </a:pPr>
            <a:r>
              <a:rPr lang="en-US" sz="1800" b="0" strike="noStrike" spc="-1">
                <a:solidFill>
                  <a:srgbClr val="000000"/>
                </a:solidFill>
                <a:latin typeface="Arial"/>
                <a:ea typeface="DejaVu Sans"/>
              </a:rPr>
              <a:t>Learned manipulation techniques—selecting, moving, rotating, and scaling objects.</a:t>
            </a:r>
            <a:endParaRPr lang="en-US" sz="1800" b="0" strike="noStrike" spc="-1">
              <a:solidFill>
                <a:srgbClr val="000000"/>
              </a:solidFill>
              <a:latin typeface="Arial"/>
            </a:endParaRPr>
          </a:p>
          <a:p>
            <a:pPr marL="216000" indent="-216000">
              <a:lnSpc>
                <a:spcPct val="200000"/>
              </a:lnSpc>
              <a:buClr>
                <a:srgbClr val="000000"/>
              </a:buClr>
              <a:buSzPct val="45000"/>
              <a:buFont typeface="Wingdings" charset="2"/>
              <a:buChar char=""/>
            </a:pPr>
            <a:r>
              <a:rPr lang="en-US" sz="1800" b="0" strike="noStrike" spc="-1">
                <a:solidFill>
                  <a:srgbClr val="000000"/>
                </a:solidFill>
                <a:latin typeface="Arial"/>
                <a:ea typeface="DejaVu Sans"/>
              </a:rPr>
              <a:t>Mastered Transform component usage and understood coordinate systems' impact.</a:t>
            </a:r>
            <a:endParaRPr lang="en-US" sz="1800" b="0" strike="noStrike" spc="-1">
              <a:solidFill>
                <a:srgbClr val="000000"/>
              </a:solidFill>
              <a:latin typeface="Arial"/>
            </a:endParaRPr>
          </a:p>
          <a:p>
            <a:pPr marL="216000" indent="-216000">
              <a:lnSpc>
                <a:spcPct val="200000"/>
              </a:lnSpc>
              <a:buClr>
                <a:srgbClr val="000000"/>
              </a:buClr>
              <a:buSzPct val="45000"/>
              <a:buFont typeface="Wingdings" charset="2"/>
              <a:buChar char=""/>
            </a:pPr>
            <a:r>
              <a:rPr lang="en-US" sz="1800" b="0" strike="noStrike" spc="-1">
                <a:solidFill>
                  <a:srgbClr val="000000"/>
                </a:solidFill>
                <a:latin typeface="Arial"/>
                <a:ea typeface="DejaVu Sans"/>
              </a:rPr>
              <a:t>Grasped parent-child relationships' influence on object transformations.</a:t>
            </a:r>
            <a:endParaRPr lang="en-US" sz="1800" b="0" strike="noStrike" spc="-1">
              <a:solidFill>
                <a:srgbClr val="000000"/>
              </a:solidFill>
              <a:latin typeface="Arial"/>
            </a:endParaRPr>
          </a:p>
        </p:txBody>
      </p:sp>
      <p:sp>
        <p:nvSpPr>
          <p:cNvPr id="2" name="PlaceHolder 1"/>
          <p:cNvSpPr>
            <a:spLocks noGrp="1"/>
          </p:cNvSpPr>
          <p:nvPr>
            <p:ph type="sldNum" idx="1"/>
          </p:nvPr>
        </p:nvSpPr>
        <p:spPr/>
        <p:txBody>
          <a:bodyPr/>
          <a:lstStyle/>
          <a:p>
            <a:fld id="{62504553-C51E-4572-8CC7-2A2B89AC4762}" type="slidenum">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ctangle 188"/>
          <p:cNvSpPr/>
          <p:nvPr/>
        </p:nvSpPr>
        <p:spPr>
          <a:xfrm>
            <a:off x="194400" y="1455480"/>
            <a:ext cx="10830600" cy="443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190" name="PlaceHolder 12"/>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References</a:t>
            </a:r>
            <a:endParaRPr lang="en-US" sz="4000" b="0" strike="noStrike" spc="-1">
              <a:solidFill>
                <a:srgbClr val="000000"/>
              </a:solidFill>
              <a:latin typeface="Arial"/>
            </a:endParaRPr>
          </a:p>
        </p:txBody>
      </p:sp>
      <p:sp>
        <p:nvSpPr>
          <p:cNvPr id="191" name="Rectangle 190"/>
          <p:cNvSpPr/>
          <p:nvPr/>
        </p:nvSpPr>
        <p:spPr>
          <a:xfrm>
            <a:off x="507960" y="1921680"/>
            <a:ext cx="11373840" cy="264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1: Hocking, Joseph; Schell, Jesse, Unity in action: multiplatform game development in C#, 2022</a:t>
            </a: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r>
              <a:rPr lang="en-US" sz="1800" b="0" strike="noStrike" spc="-1">
                <a:solidFill>
                  <a:srgbClr val="000000"/>
                </a:solidFill>
                <a:latin typeface="Arial"/>
                <a:ea typeface="DejaVu Sans"/>
              </a:rPr>
              <a:t>2: Buttfield-Addison Paris, Manning Jon, Nugent Tim, Unity game development cookbook: essentials for every game, 2019</a:t>
            </a: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r>
              <a:rPr lang="en-US" sz="1800" b="0" strike="noStrike" spc="-1">
                <a:solidFill>
                  <a:srgbClr val="000000"/>
                </a:solidFill>
                <a:latin typeface="Arial"/>
                <a:ea typeface="DejaVu Sans"/>
              </a:rPr>
              <a:t>3: Geig, Mike, Sams teach yourself Unity Game development in 24 hours, 2014</a:t>
            </a: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r>
              <a:rPr lang="en-US" sz="1800" b="0" strike="noStrike" spc="-1">
                <a:solidFill>
                  <a:srgbClr val="000000"/>
                </a:solidFill>
                <a:latin typeface="Arial"/>
                <a:ea typeface="DejaVu Sans"/>
              </a:rPr>
              <a:t>8: Unity Technologies, Unity Manual, 2023</a:t>
            </a:r>
            <a:endParaRPr lang="en-US" sz="1800" b="0" strike="noStrike" spc="-1">
              <a:solidFill>
                <a:srgbClr val="000000"/>
              </a:solidFill>
              <a:latin typeface="Arial"/>
            </a:endParaRPr>
          </a:p>
        </p:txBody>
      </p:sp>
      <p:sp>
        <p:nvSpPr>
          <p:cNvPr id="2" name="PlaceHolder 1"/>
          <p:cNvSpPr>
            <a:spLocks noGrp="1"/>
          </p:cNvSpPr>
          <p:nvPr>
            <p:ph type="sldNum" idx="1"/>
          </p:nvPr>
        </p:nvSpPr>
        <p:spPr/>
        <p:txBody>
          <a:bodyPr/>
          <a:lstStyle/>
          <a:p>
            <a:fld id="{6EC7D8F4-1CFC-4294-8D65-93BFBACCD6F7}" type="slidenum">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2"/>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100000"/>
              </a:lnSpc>
              <a:spcBef>
                <a:spcPts val="1500"/>
              </a:spcBef>
              <a:spcAft>
                <a:spcPts val="1500"/>
              </a:spcAft>
            </a:pPr>
            <a:r>
              <a:rPr lang="en-US" sz="4000" b="1" strike="noStrike" spc="-1">
                <a:solidFill>
                  <a:srgbClr val="000000"/>
                </a:solidFill>
                <a:latin typeface="Arial"/>
                <a:ea typeface="DejaVu Sans"/>
              </a:rPr>
              <a:t>What are Game Objects?</a:t>
            </a:r>
            <a:endParaRPr lang="en-US" sz="4000" b="0" strike="noStrike" spc="-1">
              <a:solidFill>
                <a:srgbClr val="000000"/>
              </a:solidFill>
              <a:latin typeface="Arial"/>
            </a:endParaRPr>
          </a:p>
        </p:txBody>
      </p:sp>
      <p:sp>
        <p:nvSpPr>
          <p:cNvPr id="94" name="Rectangle 93"/>
          <p:cNvSpPr/>
          <p:nvPr/>
        </p:nvSpPr>
        <p:spPr>
          <a:xfrm>
            <a:off x="194400" y="1455480"/>
            <a:ext cx="10830600" cy="443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a:p>
            <a:pPr>
              <a:lnSpc>
                <a:spcPct val="100000"/>
              </a:lnSpc>
            </a:pPr>
            <a:r>
              <a:rPr lang="en-US" sz="1800" b="0" strike="noStrike" spc="-1">
                <a:solidFill>
                  <a:srgbClr val="000000"/>
                </a:solidFill>
                <a:latin typeface="Arial"/>
                <a:ea typeface="DejaVu Sans"/>
              </a:rPr>
              <a:t>GameObjects are the foundational components of a Unity game project.</a:t>
            </a: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r>
              <a:rPr lang="en-US" sz="1800" b="0" strike="noStrike" spc="-1">
                <a:solidFill>
                  <a:srgbClr val="333333"/>
                </a:solidFill>
                <a:latin typeface="Arial"/>
                <a:ea typeface="PingFang SC"/>
              </a:rPr>
              <a:t>“</a:t>
            </a:r>
            <a:r>
              <a:rPr lang="en-US" sz="1800" b="0" i="1" strike="noStrike" spc="-1">
                <a:solidFill>
                  <a:srgbClr val="333333"/>
                </a:solidFill>
                <a:latin typeface="Arial"/>
                <a:ea typeface="PingFang SC"/>
              </a:rPr>
              <a:t>GameObjects are the fundamental objects in Unity that represent characters, props and scenery. They do not accomplish much in themselves but they act as containers for Components, which implement the functionality.</a:t>
            </a:r>
            <a:r>
              <a:rPr lang="en-US" sz="1800" b="0" strike="noStrike" spc="-1">
                <a:solidFill>
                  <a:srgbClr val="333333"/>
                </a:solidFill>
                <a:latin typeface="Arial"/>
                <a:ea typeface="PingFang SC"/>
              </a:rPr>
              <a:t>”</a:t>
            </a:r>
            <a:r>
              <a:rPr lang="en-US" sz="1800" b="0" strike="noStrike" spc="-1" baseline="33000">
                <a:solidFill>
                  <a:srgbClr val="333333"/>
                </a:solidFill>
                <a:latin typeface="Arial"/>
                <a:ea typeface="PingFang SC"/>
              </a:rPr>
              <a:t>[8]</a:t>
            </a: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r>
              <a:rPr lang="en-US" sz="1800" b="0" strike="noStrike" spc="-1">
                <a:solidFill>
                  <a:srgbClr val="000000"/>
                </a:solidFill>
                <a:latin typeface="Arial"/>
                <a:ea typeface="PingFang SC"/>
              </a:rPr>
              <a:t>Every object in your game is a GameObject, from characters and collectible items to lights, cameras and special effects.</a:t>
            </a: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p:txBody>
      </p:sp>
      <p:sp>
        <p:nvSpPr>
          <p:cNvPr id="95" name="Rectangle 94"/>
          <p:cNvSpPr/>
          <p:nvPr/>
        </p:nvSpPr>
        <p:spPr>
          <a:xfrm>
            <a:off x="4822200" y="6529320"/>
            <a:ext cx="7306200" cy="118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2: Buttfield-Addison Paris, Manning Jon, Nugent Tim, Unity game development cookbook: essentials for every game, 2019</a:t>
            </a:r>
            <a:endParaRPr lang="en-US" sz="900" b="0" strike="noStrike" spc="-1">
              <a:solidFill>
                <a:srgbClr val="000000"/>
              </a:solidFill>
              <a:latin typeface="Arial"/>
            </a:endParaRPr>
          </a:p>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96" name="Straight Connector 95"/>
          <p:cNvSpPr/>
          <p:nvPr/>
        </p:nvSpPr>
        <p:spPr>
          <a:xfrm>
            <a:off x="385200" y="2586600"/>
            <a:ext cx="1371600" cy="360"/>
          </a:xfrm>
          <a:prstGeom prst="line">
            <a:avLst/>
          </a:prstGeom>
          <a:ln w="36720">
            <a:solidFill>
              <a:srgbClr val="FF860D"/>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97" name="Straight Connector 96"/>
          <p:cNvSpPr/>
          <p:nvPr/>
        </p:nvSpPr>
        <p:spPr>
          <a:xfrm>
            <a:off x="7050600" y="2586600"/>
            <a:ext cx="2971800" cy="360"/>
          </a:xfrm>
          <a:prstGeom prst="line">
            <a:avLst/>
          </a:prstGeom>
          <a:ln w="36720">
            <a:solidFill>
              <a:srgbClr val="FF860D"/>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2" name="PlaceHolder 1"/>
          <p:cNvSpPr>
            <a:spLocks noGrp="1"/>
          </p:cNvSpPr>
          <p:nvPr>
            <p:ph type="sldNum" idx="1"/>
          </p:nvPr>
        </p:nvSpPr>
        <p:spPr/>
        <p:txBody>
          <a:bodyPr/>
          <a:lstStyle/>
          <a:p>
            <a:fld id="{B55F8118-5935-4455-B017-836F5653F4D9}" type="slidenum">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4"/>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Hierarchy Panel - GameObjects -  Nested</a:t>
            </a:r>
            <a:endParaRPr lang="en-US" sz="4000" b="0" strike="noStrike" spc="-1">
              <a:solidFill>
                <a:srgbClr val="000000"/>
              </a:solidFill>
              <a:latin typeface="Arial"/>
            </a:endParaRPr>
          </a:p>
        </p:txBody>
      </p:sp>
      <p:pic>
        <p:nvPicPr>
          <p:cNvPr id="99" name="Picture 98"/>
          <p:cNvPicPr/>
          <p:nvPr/>
        </p:nvPicPr>
        <p:blipFill>
          <a:blip r:embed="rId3"/>
          <a:stretch/>
        </p:blipFill>
        <p:spPr>
          <a:xfrm>
            <a:off x="685800" y="1600200"/>
            <a:ext cx="3195000" cy="4668480"/>
          </a:xfrm>
          <a:prstGeom prst="rect">
            <a:avLst/>
          </a:prstGeom>
          <a:ln w="0">
            <a:noFill/>
          </a:ln>
        </p:spPr>
      </p:pic>
      <p:sp>
        <p:nvSpPr>
          <p:cNvPr id="100" name="Rectangle 99"/>
          <p:cNvSpPr/>
          <p:nvPr/>
        </p:nvSpPr>
        <p:spPr>
          <a:xfrm>
            <a:off x="4114800" y="1455480"/>
            <a:ext cx="6910200" cy="443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PingFang SC"/>
              </a:rPr>
              <a:t>A parent GameObject has other GameObjects connected to it that take on its Transform properties.</a:t>
            </a:r>
            <a:endParaRPr lang="en-US" sz="1800" b="0" strike="noStrike" spc="-1">
              <a:solidFill>
                <a:srgbClr val="000000"/>
              </a:solidFill>
              <a:latin typeface="Arial"/>
            </a:endParaRPr>
          </a:p>
          <a:p>
            <a:pPr>
              <a:lnSpc>
                <a:spcPct val="100000"/>
              </a:lnSpc>
            </a:pPr>
            <a:r>
              <a:rPr lang="en-US" sz="1800" b="0" strike="noStrike" spc="-1">
                <a:solidFill>
                  <a:srgbClr val="000000"/>
                </a:solidFill>
                <a:latin typeface="Arial"/>
                <a:ea typeface="PingFang SC"/>
              </a:rPr>
              <a:t>A child GameObject is connected to another GameObject, and takes on that GameObject’s Transform properties.</a:t>
            </a: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a:p>
            <a:pPr>
              <a:lnSpc>
                <a:spcPct val="100000"/>
              </a:lnSpc>
            </a:pPr>
            <a:r>
              <a:rPr lang="en-US" sz="1800" b="0" strike="noStrike" spc="-1">
                <a:solidFill>
                  <a:srgbClr val="000000"/>
                </a:solidFill>
                <a:latin typeface="Arial"/>
                <a:ea typeface="PingFang SC"/>
              </a:rPr>
              <a:t>A child GameObject moves, rotates, and scales exactly as its parent does. Child GameObjects can also have child GameObjects of their own. A GameObject can have multiple child GameObjects, but only one parent GameObject.</a:t>
            </a:r>
            <a:endParaRPr lang="en-US" sz="1800" b="0" strike="noStrike" spc="-1">
              <a:solidFill>
                <a:srgbClr val="000000"/>
              </a:solidFill>
              <a:latin typeface="Arial"/>
            </a:endParaRPr>
          </a:p>
          <a:p>
            <a:pPr>
              <a:lnSpc>
                <a:spcPct val="100000"/>
              </a:lnSpc>
            </a:pPr>
            <a:endParaRPr lang="en-US" sz="1800" b="0" strike="noStrike" spc="-1">
              <a:solidFill>
                <a:srgbClr val="000000"/>
              </a:solidFill>
              <a:latin typeface="Arial"/>
            </a:endParaRPr>
          </a:p>
        </p:txBody>
      </p:sp>
      <p:sp>
        <p:nvSpPr>
          <p:cNvPr id="2" name="PlaceHolder 1"/>
          <p:cNvSpPr>
            <a:spLocks noGrp="1"/>
          </p:cNvSpPr>
          <p:nvPr>
            <p:ph type="sldNum" idx="1"/>
          </p:nvPr>
        </p:nvSpPr>
        <p:spPr/>
        <p:txBody>
          <a:bodyPr/>
          <a:lstStyle/>
          <a:p>
            <a:fld id="{D43099AA-FE8E-46B8-A328-C95724523AF7}" type="slidenum">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3"/>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Transforms</a:t>
            </a:r>
            <a:endParaRPr lang="en-US" sz="4000" b="0" strike="noStrike" spc="-1">
              <a:solidFill>
                <a:srgbClr val="000000"/>
              </a:solidFill>
              <a:latin typeface="Arial"/>
            </a:endParaRPr>
          </a:p>
        </p:txBody>
      </p:sp>
      <p:sp>
        <p:nvSpPr>
          <p:cNvPr id="102" name="Rectangle 101"/>
          <p:cNvSpPr/>
          <p:nvPr/>
        </p:nvSpPr>
        <p:spPr>
          <a:xfrm>
            <a:off x="194400" y="1455480"/>
            <a:ext cx="10830600" cy="443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333333"/>
                </a:solidFill>
                <a:latin typeface="Arial"/>
                <a:ea typeface="PingFang SC"/>
              </a:rPr>
              <a:t>“</a:t>
            </a:r>
            <a:r>
              <a:rPr lang="en-US" sz="1800" b="0" i="1" strike="noStrike" spc="-1">
                <a:solidFill>
                  <a:srgbClr val="333333"/>
                </a:solidFill>
                <a:latin typeface="Arial"/>
                <a:ea typeface="PingFang SC"/>
              </a:rPr>
              <a:t>The Transform stores a GameObject’s Position, Rotation, Scale and parenting state. A GameObject always has a Transform component attached: you can’t remove a Transform or create a GameObject without a Transform component.</a:t>
            </a:r>
            <a:r>
              <a:rPr lang="en-US" sz="1800" b="0" strike="noStrike" spc="-1">
                <a:solidFill>
                  <a:srgbClr val="333333"/>
                </a:solidFill>
                <a:latin typeface="Arial"/>
                <a:ea typeface="PingFang SC"/>
              </a:rPr>
              <a:t>”</a:t>
            </a:r>
            <a:r>
              <a:rPr lang="en-US" sz="1800" b="0" strike="noStrike" spc="-1" baseline="33000">
                <a:solidFill>
                  <a:srgbClr val="333333"/>
                </a:solidFill>
                <a:latin typeface="Arial"/>
                <a:ea typeface="PingFang SC"/>
              </a:rPr>
              <a:t>[8]</a:t>
            </a:r>
            <a:endParaRPr lang="en-US" sz="1800" b="0" strike="noStrike" spc="-1">
              <a:solidFill>
                <a:srgbClr val="000000"/>
              </a:solidFill>
              <a:latin typeface="Arial"/>
            </a:endParaRPr>
          </a:p>
        </p:txBody>
      </p:sp>
      <p:sp>
        <p:nvSpPr>
          <p:cNvPr id="103" name="Rectangle 102"/>
          <p:cNvSpPr/>
          <p:nvPr/>
        </p:nvSpPr>
        <p:spPr>
          <a:xfrm>
            <a:off x="6352200" y="6533640"/>
            <a:ext cx="4798080" cy="318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1: Hocking, Joseph; Schell, Jesse, Unity in action: multiplatform game development in C#, 2022</a:t>
            </a:r>
            <a:endParaRPr lang="en-US" sz="900" b="0" strike="noStrike" spc="-1">
              <a:solidFill>
                <a:srgbClr val="000000"/>
              </a:solidFill>
              <a:latin typeface="Arial"/>
            </a:endParaRPr>
          </a:p>
          <a:p>
            <a:pPr>
              <a:lnSpc>
                <a:spcPct val="100000"/>
              </a:lnSpc>
            </a:pPr>
            <a:r>
              <a:rPr lang="en-US" sz="900" b="0" strike="noStrike" spc="-1">
                <a:solidFill>
                  <a:srgbClr val="000000"/>
                </a:solidFill>
                <a:latin typeface="Times New Roman"/>
                <a:ea typeface="DejaVu Sans"/>
              </a:rPr>
              <a:t>3: Geig, Mike, Sams teach yourself Unity Game development in 24 hours, 2014</a:t>
            </a:r>
            <a:endParaRPr lang="en-US" sz="900" b="0" strike="noStrike" spc="-1">
              <a:solidFill>
                <a:srgbClr val="000000"/>
              </a:solidFill>
              <a:latin typeface="Arial"/>
            </a:endParaRPr>
          </a:p>
        </p:txBody>
      </p:sp>
      <p:pic>
        <p:nvPicPr>
          <p:cNvPr id="104" name="Picture 103"/>
          <p:cNvPicPr/>
          <p:nvPr/>
        </p:nvPicPr>
        <p:blipFill>
          <a:blip r:embed="rId3"/>
          <a:stretch/>
        </p:blipFill>
        <p:spPr>
          <a:xfrm>
            <a:off x="246240" y="2836800"/>
            <a:ext cx="6149160" cy="1594800"/>
          </a:xfrm>
          <a:prstGeom prst="rect">
            <a:avLst/>
          </a:prstGeom>
          <a:ln w="0">
            <a:noFill/>
          </a:ln>
        </p:spPr>
      </p:pic>
      <p:pic>
        <p:nvPicPr>
          <p:cNvPr id="105" name="Picture 104"/>
          <p:cNvPicPr/>
          <p:nvPr/>
        </p:nvPicPr>
        <p:blipFill>
          <a:blip r:embed="rId4"/>
          <a:stretch/>
        </p:blipFill>
        <p:spPr>
          <a:xfrm>
            <a:off x="6697440" y="2286000"/>
            <a:ext cx="4955760" cy="2530080"/>
          </a:xfrm>
          <a:prstGeom prst="rect">
            <a:avLst/>
          </a:prstGeom>
          <a:ln w="0">
            <a:noFill/>
          </a:ln>
        </p:spPr>
      </p:pic>
      <p:pic>
        <p:nvPicPr>
          <p:cNvPr id="106" name="Picture 105"/>
          <p:cNvPicPr/>
          <p:nvPr/>
        </p:nvPicPr>
        <p:blipFill>
          <a:blip r:embed="rId5"/>
          <a:stretch/>
        </p:blipFill>
        <p:spPr>
          <a:xfrm>
            <a:off x="736920" y="4719240"/>
            <a:ext cx="6347160" cy="1739880"/>
          </a:xfrm>
          <a:prstGeom prst="rect">
            <a:avLst/>
          </a:prstGeom>
          <a:ln w="0">
            <a:noFill/>
          </a:ln>
        </p:spPr>
      </p:pic>
      <p:sp>
        <p:nvSpPr>
          <p:cNvPr id="2" name="PlaceHolder 1"/>
          <p:cNvSpPr>
            <a:spLocks noGrp="1"/>
          </p:cNvSpPr>
          <p:nvPr>
            <p:ph type="sldNum" idx="1"/>
          </p:nvPr>
        </p:nvSpPr>
        <p:spPr/>
        <p:txBody>
          <a:bodyPr/>
          <a:lstStyle/>
          <a:p>
            <a:fld id="{57984530-551A-4C78-82BA-B72A7D0BA3BA}" type="slidenum">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6"/>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000" b="1" strike="noStrike" spc="-1">
                <a:solidFill>
                  <a:srgbClr val="000000"/>
                </a:solidFill>
                <a:latin typeface="Arial"/>
                <a:ea typeface="DejaVu Sans"/>
              </a:rPr>
              <a:t>Transform Tool</a:t>
            </a:r>
            <a:endParaRPr lang="en-US" sz="4000" b="0" strike="noStrike" spc="-1">
              <a:solidFill>
                <a:srgbClr val="000000"/>
              </a:solidFill>
              <a:latin typeface="Arial"/>
            </a:endParaRPr>
          </a:p>
        </p:txBody>
      </p:sp>
      <p:pic>
        <p:nvPicPr>
          <p:cNvPr id="108" name="Picture 107"/>
          <p:cNvPicPr/>
          <p:nvPr/>
        </p:nvPicPr>
        <p:blipFill>
          <a:blip r:embed="rId2"/>
          <a:stretch/>
        </p:blipFill>
        <p:spPr>
          <a:xfrm>
            <a:off x="4293720" y="2286000"/>
            <a:ext cx="6731280" cy="1524600"/>
          </a:xfrm>
          <a:prstGeom prst="rect">
            <a:avLst/>
          </a:prstGeom>
          <a:ln w="0">
            <a:noFill/>
          </a:ln>
        </p:spPr>
      </p:pic>
      <p:sp>
        <p:nvSpPr>
          <p:cNvPr id="109" name="Rectangle 108"/>
          <p:cNvSpPr/>
          <p:nvPr/>
        </p:nvSpPr>
        <p:spPr>
          <a:xfrm>
            <a:off x="194400" y="1455480"/>
            <a:ext cx="10830600" cy="443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pic>
        <p:nvPicPr>
          <p:cNvPr id="110" name="Picture 109"/>
          <p:cNvPicPr/>
          <p:nvPr/>
        </p:nvPicPr>
        <p:blipFill>
          <a:blip r:embed="rId3"/>
          <a:stretch/>
        </p:blipFill>
        <p:spPr>
          <a:xfrm>
            <a:off x="1863360" y="3837600"/>
            <a:ext cx="7503840" cy="2509200"/>
          </a:xfrm>
          <a:prstGeom prst="rect">
            <a:avLst/>
          </a:prstGeom>
          <a:ln w="0">
            <a:noFill/>
          </a:ln>
        </p:spPr>
      </p:pic>
      <p:sp>
        <p:nvSpPr>
          <p:cNvPr id="111" name="Rectangle 110"/>
          <p:cNvSpPr/>
          <p:nvPr/>
        </p:nvSpPr>
        <p:spPr>
          <a:xfrm>
            <a:off x="293400" y="1455480"/>
            <a:ext cx="11588400" cy="85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You can use the Transform tools on any GameObject in a scene. </a:t>
            </a:r>
            <a:endParaRPr lang="en-US" sz="1800" b="0" strike="noStrike" spc="-1">
              <a:solidFill>
                <a:srgbClr val="000000"/>
              </a:solidFill>
              <a:latin typeface="Arial"/>
            </a:endParaRPr>
          </a:p>
          <a:p>
            <a:pPr>
              <a:lnSpc>
                <a:spcPct val="100000"/>
              </a:lnSpc>
            </a:pPr>
            <a:r>
              <a:rPr lang="en-US" sz="1800" b="0" strike="noStrike" spc="-1">
                <a:solidFill>
                  <a:srgbClr val="000000"/>
                </a:solidFill>
                <a:latin typeface="Arial"/>
                <a:ea typeface="DejaVu Sans"/>
              </a:rPr>
              <a:t>When you select a GameObject, the tool Gizmo appears within it. The appearance of the Gizmo depends on which tool you select.</a:t>
            </a:r>
            <a:endParaRPr lang="en-US" sz="1800" b="0" strike="noStrike" spc="-1">
              <a:solidFill>
                <a:srgbClr val="000000"/>
              </a:solidFill>
              <a:latin typeface="Arial"/>
            </a:endParaRPr>
          </a:p>
        </p:txBody>
      </p:sp>
      <p:sp>
        <p:nvSpPr>
          <p:cNvPr id="2" name="PlaceHolder 1"/>
          <p:cNvSpPr>
            <a:spLocks noGrp="1"/>
          </p:cNvSpPr>
          <p:nvPr>
            <p:ph type="sldNum" idx="1"/>
          </p:nvPr>
        </p:nvSpPr>
        <p:spPr/>
        <p:txBody>
          <a:bodyPr/>
          <a:lstStyle/>
          <a:p>
            <a:fld id="{CEFCF4BE-041F-4FDE-B0C9-8874C5BAFACA}" type="slidenum">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6"/>
          <p:cNvSpPr/>
          <p:nvPr/>
        </p:nvSpPr>
        <p:spPr>
          <a:xfrm>
            <a:off x="230400" y="6829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Scene View – Position GameObjects</a:t>
            </a:r>
            <a:endParaRPr lang="en-US" sz="3600" b="0" strike="noStrike" spc="-1">
              <a:solidFill>
                <a:srgbClr val="000000"/>
              </a:solidFill>
              <a:latin typeface="Arial"/>
            </a:endParaRPr>
          </a:p>
        </p:txBody>
      </p:sp>
      <p:pic>
        <p:nvPicPr>
          <p:cNvPr id="113" name="Picture 112"/>
          <p:cNvPicPr/>
          <p:nvPr/>
        </p:nvPicPr>
        <p:blipFill>
          <a:blip r:embed="rId2"/>
          <a:stretch/>
        </p:blipFill>
        <p:spPr>
          <a:xfrm>
            <a:off x="2366640" y="1391760"/>
            <a:ext cx="7494480" cy="1567800"/>
          </a:xfrm>
          <a:prstGeom prst="rect">
            <a:avLst/>
          </a:prstGeom>
          <a:ln w="0">
            <a:noFill/>
          </a:ln>
        </p:spPr>
      </p:pic>
      <p:sp>
        <p:nvSpPr>
          <p:cNvPr id="114" name="Rectangle 113"/>
          <p:cNvSpPr/>
          <p:nvPr/>
        </p:nvSpPr>
        <p:spPr>
          <a:xfrm>
            <a:off x="1000080" y="3386880"/>
            <a:ext cx="10271520" cy="325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spcBef>
                <a:spcPts val="1191"/>
              </a:spcBef>
              <a:spcAft>
                <a:spcPts val="992"/>
              </a:spcAft>
            </a:pPr>
            <a:r>
              <a:rPr lang="en-US" sz="1600" b="1" strike="noStrike" spc="-1">
                <a:solidFill>
                  <a:srgbClr val="000000"/>
                </a:solidFill>
                <a:latin typeface="Arial"/>
                <a:ea typeface="DejaVu Sans"/>
              </a:rPr>
              <a:t>RectTransform (T)</a:t>
            </a:r>
            <a:endParaRPr lang="en-US" sz="1600" b="0" strike="noStrike" spc="-1">
              <a:solidFill>
                <a:srgbClr val="000000"/>
              </a:solidFill>
              <a:latin typeface="Arial"/>
            </a:endParaRPr>
          </a:p>
          <a:p>
            <a:pPr>
              <a:lnSpc>
                <a:spcPct val="115000"/>
              </a:lnSpc>
              <a:spcBef>
                <a:spcPts val="1191"/>
              </a:spcBef>
              <a:spcAft>
                <a:spcPts val="992"/>
              </a:spcAft>
            </a:pPr>
            <a:r>
              <a:rPr lang="en-US" sz="1600" b="0" strike="noStrike" spc="-1">
                <a:solidFill>
                  <a:srgbClr val="000000"/>
                </a:solidFill>
                <a:latin typeface="Arial"/>
                <a:ea typeface="DejaVu Sans"/>
              </a:rPr>
              <a:t>The </a:t>
            </a:r>
            <a:r>
              <a:rPr lang="en-US" sz="1600" b="0" u="sng" strike="noStrike" spc="-1">
                <a:solidFill>
                  <a:srgbClr val="0563C1"/>
                </a:solidFill>
                <a:uFillTx/>
                <a:latin typeface="Arial"/>
                <a:ea typeface="DejaVu Sans"/>
                <a:hlinkClick r:id="rId3"/>
              </a:rPr>
              <a:t>RectTransform</a:t>
            </a:r>
            <a:r>
              <a:rPr lang="en-US" sz="1600" b="0" strike="noStrike" spc="-1">
                <a:solidFill>
                  <a:srgbClr val="000000"/>
                </a:solidFill>
                <a:latin typeface="Arial"/>
                <a:ea typeface="DejaVu Sans"/>
              </a:rPr>
              <a:t> is commonly used for positioning 2D elements such as Sprites or </a:t>
            </a:r>
            <a:r>
              <a:rPr lang="en-US" sz="1600" b="0" u="sng" strike="noStrike" spc="-1">
                <a:solidFill>
                  <a:srgbClr val="0563C1"/>
                </a:solidFill>
                <a:uFillTx/>
                <a:latin typeface="Arial"/>
                <a:ea typeface="DejaVu Sans"/>
                <a:hlinkClick r:id="rId4"/>
              </a:rPr>
              <a:t>UI elements</a:t>
            </a:r>
            <a:r>
              <a:rPr lang="en-US" sz="1600" b="0" strike="noStrike" spc="-1">
                <a:solidFill>
                  <a:srgbClr val="000000"/>
                </a:solidFill>
                <a:latin typeface="Arial"/>
                <a:ea typeface="DejaVu Sans"/>
              </a:rPr>
              <a:t>, but it can also be useful for manipulating 3D GameObjects. It combines moving, scaling and rotation into a single Gizmo.</a:t>
            </a:r>
            <a:endParaRPr lang="en-US" sz="1600" b="0" strike="noStrike" spc="-1">
              <a:solidFill>
                <a:srgbClr val="000000"/>
              </a:solidFill>
              <a:latin typeface="Arial"/>
            </a:endParaRPr>
          </a:p>
          <a:p>
            <a:pPr>
              <a:lnSpc>
                <a:spcPct val="115000"/>
              </a:lnSpc>
              <a:spcBef>
                <a:spcPts val="1191"/>
              </a:spcBef>
              <a:spcAft>
                <a:spcPts val="992"/>
              </a:spcAft>
            </a:pPr>
            <a:r>
              <a:rPr lang="en-US" sz="1600" b="1" strike="noStrike" spc="-1">
                <a:solidFill>
                  <a:srgbClr val="000000"/>
                </a:solidFill>
                <a:latin typeface="Arial"/>
                <a:ea typeface="DejaVu Sans"/>
              </a:rPr>
              <a:t>Transform (Y)</a:t>
            </a:r>
            <a:endParaRPr lang="en-US" sz="1600" b="0" strike="noStrike" spc="-1">
              <a:solidFill>
                <a:srgbClr val="000000"/>
              </a:solidFill>
              <a:latin typeface="Arial"/>
            </a:endParaRPr>
          </a:p>
          <a:p>
            <a:pPr>
              <a:lnSpc>
                <a:spcPct val="115000"/>
              </a:lnSpc>
              <a:spcBef>
                <a:spcPts val="1191"/>
              </a:spcBef>
              <a:spcAft>
                <a:spcPts val="992"/>
              </a:spcAft>
            </a:pPr>
            <a:r>
              <a:rPr lang="en-US" sz="1600" b="0" strike="noStrike" spc="-1">
                <a:solidFill>
                  <a:srgbClr val="000000"/>
                </a:solidFill>
                <a:latin typeface="Arial"/>
                <a:ea typeface="DejaVu Sans"/>
              </a:rPr>
              <a:t>The Transform tool combines the Move, Rotate and Scale tools. Its Gizmo provides handles for movement and rotation. When the Tool Handle Rotation is set to Local (see below), the Transform tool also provides handles for scaling the selected GameObject.</a:t>
            </a:r>
            <a:endParaRPr lang="en-US" sz="1600" b="0" strike="noStrike" spc="-1">
              <a:solidFill>
                <a:srgbClr val="000000"/>
              </a:solidFill>
              <a:latin typeface="Arial"/>
            </a:endParaRPr>
          </a:p>
        </p:txBody>
      </p:sp>
      <p:sp>
        <p:nvSpPr>
          <p:cNvPr id="2" name="PlaceHolder 1"/>
          <p:cNvSpPr>
            <a:spLocks noGrp="1"/>
          </p:cNvSpPr>
          <p:nvPr>
            <p:ph type="sldNum" idx="1"/>
          </p:nvPr>
        </p:nvSpPr>
        <p:spPr/>
        <p:txBody>
          <a:bodyPr/>
          <a:lstStyle/>
          <a:p>
            <a:fld id="{5B3A5E4B-559C-4D3F-93C7-4DA8732DA603}" type="slidenum">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8"/>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Transforms - </a:t>
            </a:r>
            <a:r>
              <a:rPr lang="en-US" sz="3600" b="1" strike="noStrike" spc="-1">
                <a:solidFill>
                  <a:srgbClr val="000000"/>
                </a:solidFill>
                <a:latin typeface="Arial"/>
                <a:ea typeface="Arial"/>
              </a:rPr>
              <a:t>Understanding 3D coordinate space</a:t>
            </a:r>
            <a:endParaRPr lang="en-US" sz="3600" b="0" strike="noStrike" spc="-1">
              <a:solidFill>
                <a:srgbClr val="000000"/>
              </a:solidFill>
              <a:latin typeface="Arial"/>
            </a:endParaRPr>
          </a:p>
        </p:txBody>
      </p:sp>
      <p:sp>
        <p:nvSpPr>
          <p:cNvPr id="116" name="Rectangle 115"/>
          <p:cNvSpPr/>
          <p:nvPr/>
        </p:nvSpPr>
        <p:spPr>
          <a:xfrm>
            <a:off x="0" y="1828800"/>
            <a:ext cx="5252400" cy="3195000"/>
          </a:xfrm>
          <a:prstGeom prst="rect">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000000"/>
              </a:solidFill>
              <a:latin typeface="Arial"/>
              <a:ea typeface="DejaVu Sans"/>
            </a:endParaRPr>
          </a:p>
        </p:txBody>
      </p:sp>
      <p:pic>
        <p:nvPicPr>
          <p:cNvPr id="117" name="Picture 116"/>
          <p:cNvPicPr/>
          <p:nvPr/>
        </p:nvPicPr>
        <p:blipFill>
          <a:blip r:embed="rId2"/>
          <a:stretch/>
        </p:blipFill>
        <p:spPr>
          <a:xfrm>
            <a:off x="81360" y="2055600"/>
            <a:ext cx="5079600" cy="2739600"/>
          </a:xfrm>
          <a:prstGeom prst="rect">
            <a:avLst/>
          </a:prstGeom>
          <a:ln w="0">
            <a:noFill/>
          </a:ln>
        </p:spPr>
      </p:pic>
      <p:sp>
        <p:nvSpPr>
          <p:cNvPr id="118" name="Rectangle 117"/>
          <p:cNvSpPr/>
          <p:nvPr/>
        </p:nvSpPr>
        <p:spPr>
          <a:xfrm>
            <a:off x="5257800" y="2743200"/>
            <a:ext cx="6928920" cy="3423600"/>
          </a:xfrm>
          <a:prstGeom prst="rect">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000000"/>
              </a:solidFill>
              <a:latin typeface="Arial"/>
              <a:ea typeface="DejaVu Sans"/>
            </a:endParaRPr>
          </a:p>
        </p:txBody>
      </p:sp>
      <p:pic>
        <p:nvPicPr>
          <p:cNvPr id="119" name="Picture 118"/>
          <p:cNvPicPr/>
          <p:nvPr/>
        </p:nvPicPr>
        <p:blipFill>
          <a:blip r:embed="rId3"/>
          <a:stretch/>
        </p:blipFill>
        <p:spPr>
          <a:xfrm>
            <a:off x="5450400" y="2971800"/>
            <a:ext cx="6624000" cy="2994120"/>
          </a:xfrm>
          <a:prstGeom prst="rect">
            <a:avLst/>
          </a:prstGeom>
          <a:ln w="0">
            <a:noFill/>
          </a:ln>
        </p:spPr>
      </p:pic>
      <p:sp>
        <p:nvSpPr>
          <p:cNvPr id="120" name="Rectangle 119"/>
          <p:cNvSpPr/>
          <p:nvPr/>
        </p:nvSpPr>
        <p:spPr>
          <a:xfrm>
            <a:off x="6667200" y="6533640"/>
            <a:ext cx="4813200" cy="318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1: Hocking, Joseph; Schell, Jesse, Unity in action: multiplatform game development in C#, 2022</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9D4F20DF-0D1E-479D-B365-4851FB9A8BFC}" type="slidenum">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9"/>
          <p:cNvSpPr/>
          <p:nvPr/>
        </p:nvSpPr>
        <p:spPr>
          <a:xfrm>
            <a:off x="228600" y="681120"/>
            <a:ext cx="11815920" cy="70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1840">
              <a:lnSpc>
                <a:spcPct val="90000"/>
              </a:lnSpc>
              <a:tabLst>
                <a:tab pos="0" algn="l"/>
              </a:tabLst>
            </a:pPr>
            <a:r>
              <a:rPr lang="en-US" sz="3600" b="1" strike="noStrike" spc="-1">
                <a:solidFill>
                  <a:srgbClr val="000000"/>
                </a:solidFill>
                <a:latin typeface="Arial"/>
                <a:ea typeface="DejaVu Sans"/>
              </a:rPr>
              <a:t>Transforms - </a:t>
            </a:r>
            <a:r>
              <a:rPr lang="en-US" sz="3600" b="1" strike="noStrike" spc="-1">
                <a:solidFill>
                  <a:srgbClr val="000000"/>
                </a:solidFill>
                <a:latin typeface="Arial"/>
                <a:ea typeface="Arial"/>
              </a:rPr>
              <a:t>Understanding 3D coordinate space</a:t>
            </a:r>
            <a:endParaRPr lang="en-US" sz="3600" b="0" strike="noStrike" spc="-1">
              <a:solidFill>
                <a:srgbClr val="000000"/>
              </a:solidFill>
              <a:latin typeface="Arial"/>
            </a:endParaRPr>
          </a:p>
        </p:txBody>
      </p:sp>
      <p:sp>
        <p:nvSpPr>
          <p:cNvPr id="122" name="Rectangle 121"/>
          <p:cNvSpPr/>
          <p:nvPr/>
        </p:nvSpPr>
        <p:spPr>
          <a:xfrm>
            <a:off x="6595200" y="6605640"/>
            <a:ext cx="4813200" cy="94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1: Hocking, Joseph; Schell, Jesse, Unity in action: multiplatform game development in C#, 2022</a:t>
            </a:r>
            <a:endParaRPr lang="en-US" sz="900" b="0" strike="noStrike" spc="-1">
              <a:solidFill>
                <a:srgbClr val="000000"/>
              </a:solidFill>
              <a:latin typeface="Arial"/>
            </a:endParaRPr>
          </a:p>
        </p:txBody>
      </p:sp>
      <p:pic>
        <p:nvPicPr>
          <p:cNvPr id="123" name="Picture 122"/>
          <p:cNvPicPr/>
          <p:nvPr/>
        </p:nvPicPr>
        <p:blipFill>
          <a:blip r:embed="rId2"/>
          <a:stretch/>
        </p:blipFill>
        <p:spPr>
          <a:xfrm>
            <a:off x="36000" y="1828800"/>
            <a:ext cx="5715720" cy="3363840"/>
          </a:xfrm>
          <a:prstGeom prst="rect">
            <a:avLst/>
          </a:prstGeom>
          <a:ln w="0">
            <a:noFill/>
          </a:ln>
        </p:spPr>
      </p:pic>
      <p:sp>
        <p:nvSpPr>
          <p:cNvPr id="124" name="Rectangle 123"/>
          <p:cNvSpPr/>
          <p:nvPr/>
        </p:nvSpPr>
        <p:spPr>
          <a:xfrm>
            <a:off x="0" y="5193720"/>
            <a:ext cx="594252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300" b="0" strike="noStrike" spc="-1">
                <a:solidFill>
                  <a:srgbClr val="000000"/>
                </a:solidFill>
                <a:latin typeface="Arial"/>
                <a:ea typeface="DejaVu Sans"/>
              </a:rPr>
              <a:t>The z-axis points in a different direction on the left hand versus the right hand.</a:t>
            </a:r>
            <a:endParaRPr lang="en-US" sz="1300" b="0" strike="noStrike" spc="-1">
              <a:solidFill>
                <a:srgbClr val="000000"/>
              </a:solidFill>
              <a:latin typeface="Arial"/>
            </a:endParaRPr>
          </a:p>
        </p:txBody>
      </p:sp>
      <p:sp>
        <p:nvSpPr>
          <p:cNvPr id="125" name="Rectangle 124"/>
          <p:cNvSpPr/>
          <p:nvPr/>
        </p:nvSpPr>
        <p:spPr>
          <a:xfrm>
            <a:off x="5715000" y="1389240"/>
            <a:ext cx="6476040" cy="507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1" strike="noStrike" spc="-1">
                <a:solidFill>
                  <a:srgbClr val="000000"/>
                </a:solidFill>
                <a:latin typeface="Arial"/>
                <a:ea typeface="DejaVu Sans"/>
              </a:rPr>
              <a:t>Left-handed vs. right-handed coordinates</a:t>
            </a:r>
            <a:endParaRPr lang="en-US" sz="1800" b="0" strike="noStrike" spc="-1">
              <a:solidFill>
                <a:srgbClr val="000000"/>
              </a:solidFill>
              <a:latin typeface="Arial"/>
            </a:endParaRPr>
          </a:p>
          <a:p>
            <a:pPr>
              <a:lnSpc>
                <a:spcPct val="150000"/>
              </a:lnSpc>
            </a:pPr>
            <a:r>
              <a:rPr lang="en-US" sz="1800" b="0" strike="noStrike" spc="-1">
                <a:solidFill>
                  <a:srgbClr val="000000"/>
                </a:solidFill>
                <a:latin typeface="Arial"/>
                <a:ea typeface="DejaVu Sans"/>
              </a:rPr>
              <a:t>The positive and negative direction of each axis is arbitrary, and the coordinates still work no matter in which direction the axes point. You simply need to maintain consistency within a given 3D graphics tool (animation tool, game development tool, and so forth).</a:t>
            </a:r>
            <a:endParaRPr lang="en-US" sz="1800" b="0" strike="noStrike" spc="-1">
              <a:solidFill>
                <a:srgbClr val="000000"/>
              </a:solidFill>
              <a:latin typeface="Arial"/>
            </a:endParaRPr>
          </a:p>
          <a:p>
            <a:pPr>
              <a:lnSpc>
                <a:spcPct val="150000"/>
              </a:lnSpc>
            </a:pPr>
            <a:r>
              <a:rPr lang="en-US" sz="1800" b="0" strike="noStrike" spc="-1">
                <a:solidFill>
                  <a:srgbClr val="000000"/>
                </a:solidFill>
                <a:latin typeface="Arial"/>
                <a:ea typeface="DejaVu Sans"/>
              </a:rPr>
              <a:t>But in almost all cases, x goes to the right and y goes up; what differs between different tools is whether z goes into or comes out of the page. These two directions are referred to as left-handed or right-handed; as this figure shows, if you point your thumb along the x-axis and your index finger along the y-axis, then your middle finger points along the z-axis.</a:t>
            </a:r>
            <a:endParaRPr lang="en-US" sz="1800" b="0" strike="noStrike" spc="-1">
              <a:solidFill>
                <a:srgbClr val="000000"/>
              </a:solidFill>
              <a:latin typeface="Arial"/>
            </a:endParaRPr>
          </a:p>
        </p:txBody>
      </p:sp>
      <p:sp>
        <p:nvSpPr>
          <p:cNvPr id="126" name="Straight Connector 125"/>
          <p:cNvSpPr/>
          <p:nvPr/>
        </p:nvSpPr>
        <p:spPr>
          <a:xfrm>
            <a:off x="5752800" y="3357000"/>
            <a:ext cx="2248200" cy="360"/>
          </a:xfrm>
          <a:prstGeom prst="line">
            <a:avLst/>
          </a:prstGeom>
          <a:ln w="36720">
            <a:solidFill>
              <a:srgbClr val="FF860D"/>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127" name="Straight Connector 126"/>
          <p:cNvSpPr/>
          <p:nvPr/>
        </p:nvSpPr>
        <p:spPr>
          <a:xfrm>
            <a:off x="8915400" y="2977200"/>
            <a:ext cx="2971800" cy="360"/>
          </a:xfrm>
          <a:prstGeom prst="line">
            <a:avLst/>
          </a:prstGeom>
          <a:ln w="36720">
            <a:solidFill>
              <a:srgbClr val="FF860D"/>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000000"/>
              </a:solidFill>
              <a:latin typeface="Arial"/>
              <a:ea typeface="DejaVu Sans"/>
            </a:endParaRPr>
          </a:p>
        </p:txBody>
      </p:sp>
      <p:sp>
        <p:nvSpPr>
          <p:cNvPr id="2" name="PlaceHolder 1"/>
          <p:cNvSpPr>
            <a:spLocks noGrp="1"/>
          </p:cNvSpPr>
          <p:nvPr>
            <p:ph type="sldNum" idx="1"/>
          </p:nvPr>
        </p:nvSpPr>
        <p:spPr/>
        <p:txBody>
          <a:bodyPr/>
          <a:lstStyle/>
          <a:p>
            <a:fld id="{C30C14F0-BA6C-4012-9010-8A0A83408D04}" type="slidenum">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439</TotalTime>
  <Words>2220</Words>
  <Application>Microsoft Office PowerPoint</Application>
  <PresentationFormat>Widescreen</PresentationFormat>
  <Paragraphs>161</Paragraphs>
  <Slides>24</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Calibri</vt:lpstr>
      <vt:lpstr>OpenSymbol</vt:lpstr>
      <vt:lpstr>Symbol</vt:lpstr>
      <vt:lpstr>Times New Roman</vt:lpstr>
      <vt:lpstr>Wingdings</vt:lpstr>
      <vt:lpstr>Office Theme</vt:lpstr>
      <vt:lpstr>Office Theme</vt:lpstr>
      <vt:lpstr>Basic Game Object  Manipulation and Transformations</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Trí Phạm Thanh</dc:creator>
  <dc:description/>
  <cp:lastModifiedBy>Thuy Bui Thi</cp:lastModifiedBy>
  <cp:revision>47</cp:revision>
  <dcterms:created xsi:type="dcterms:W3CDTF">2023-12-04T12:46:53Z</dcterms:created>
  <dcterms:modified xsi:type="dcterms:W3CDTF">2024-01-10T06:25:16Z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partment">
    <vt:lpwstr>FE FPTU HCM</vt:lpwstr>
  </property>
  <property fmtid="{D5CDD505-2E9C-101B-9397-08002B2CF9AE}" pid="3" name="PresentationFormat">
    <vt:lpwstr>Widescreen</vt:lpwstr>
  </property>
  <property fmtid="{D5CDD505-2E9C-101B-9397-08002B2CF9AE}" pid="4" name="Slides">
    <vt:r8>27</vt:r8>
  </property>
</Properties>
</file>